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256" r:id="rId2"/>
    <p:sldId id="274" r:id="rId3"/>
    <p:sldId id="258" r:id="rId4"/>
    <p:sldId id="259" r:id="rId5"/>
    <p:sldId id="262" r:id="rId6"/>
    <p:sldId id="263" r:id="rId7"/>
    <p:sldId id="260" r:id="rId8"/>
    <p:sldId id="261" r:id="rId9"/>
    <p:sldId id="264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5" r:id="rId18"/>
    <p:sldId id="276" r:id="rId19"/>
    <p:sldId id="277" r:id="rId20"/>
    <p:sldId id="278" r:id="rId21"/>
  </p:sldIdLst>
  <p:sldSz cx="9144000" cy="6858000" type="screen4x3"/>
  <p:notesSz cx="6946900" cy="92837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b="1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b="1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b="1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b="1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7CE84F3-28C3-443E-9E96-99CF82512B78}" styleName="Темный стиль 1 - акцент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0" autoAdjust="0"/>
    <p:restoredTop sz="94600" autoAdjust="0"/>
  </p:normalViewPr>
  <p:slideViewPr>
    <p:cSldViewPr>
      <p:cViewPr varScale="1">
        <p:scale>
          <a:sx n="70" d="100"/>
          <a:sy n="70" d="100"/>
        </p:scale>
        <p:origin x="-13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990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38" tIns="46368" rIns="92738" bIns="46368" numCol="1" anchor="t" anchorCtr="0" compatLnSpc="1">
            <a:prstTxWarp prst="textNoShape">
              <a:avLst/>
            </a:prstTxWarp>
          </a:bodyPr>
          <a:lstStyle>
            <a:lvl1pPr defTabSz="925513" eaLnBrk="0" hangingPunct="0">
              <a:defRPr sz="1200" b="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37000" y="0"/>
            <a:ext cx="300990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38" tIns="46368" rIns="92738" bIns="46368" numCol="1" anchor="t" anchorCtr="0" compatLnSpc="1">
            <a:prstTxWarp prst="textNoShape">
              <a:avLst/>
            </a:prstTxWarp>
          </a:bodyPr>
          <a:lstStyle>
            <a:lvl1pPr algn="r" defTabSz="925513" eaLnBrk="0" hangingPunct="0">
              <a:defRPr sz="1200" b="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662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20150"/>
            <a:ext cx="300990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38" tIns="46368" rIns="92738" bIns="46368" numCol="1" anchor="b" anchorCtr="0" compatLnSpc="1">
            <a:prstTxWarp prst="textNoShape">
              <a:avLst/>
            </a:prstTxWarp>
          </a:bodyPr>
          <a:lstStyle>
            <a:lvl1pPr defTabSz="925513" eaLnBrk="0" hangingPunct="0">
              <a:defRPr sz="1200" b="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662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37000" y="8820150"/>
            <a:ext cx="300990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38" tIns="46368" rIns="92738" bIns="46368" numCol="1" anchor="b" anchorCtr="0" compatLnSpc="1">
            <a:prstTxWarp prst="textNoShape">
              <a:avLst/>
            </a:prstTxWarp>
          </a:bodyPr>
          <a:lstStyle>
            <a:lvl1pPr algn="r" defTabSz="925513" eaLnBrk="0" hangingPunct="0">
              <a:defRPr sz="1200" b="0">
                <a:latin typeface="Times New Roman" pitchFamily="18" charset="0"/>
              </a:defRPr>
            </a:lvl1pPr>
          </a:lstStyle>
          <a:p>
            <a:pPr>
              <a:defRPr/>
            </a:pPr>
            <a:fld id="{1B27730F-A6E3-4E5B-86AD-4F9A0D60E0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830330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990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38" tIns="46368" rIns="92738" bIns="46368" numCol="1" anchor="t" anchorCtr="0" compatLnSpc="1">
            <a:prstTxWarp prst="textNoShape">
              <a:avLst/>
            </a:prstTxWarp>
          </a:bodyPr>
          <a:lstStyle>
            <a:lvl1pPr defTabSz="925513" eaLnBrk="0" hangingPunct="0">
              <a:defRPr sz="1200" b="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37000" y="0"/>
            <a:ext cx="300990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38" tIns="46368" rIns="92738" bIns="46368" numCol="1" anchor="t" anchorCtr="0" compatLnSpc="1">
            <a:prstTxWarp prst="textNoShape">
              <a:avLst/>
            </a:prstTxWarp>
          </a:bodyPr>
          <a:lstStyle>
            <a:lvl1pPr algn="r" defTabSz="925513" eaLnBrk="0" hangingPunct="0">
              <a:defRPr sz="1200" b="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52525" y="696913"/>
            <a:ext cx="4641850" cy="34813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8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5513" y="4410075"/>
            <a:ext cx="5095875" cy="417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38" tIns="46368" rIns="92738" bIns="4636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2458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0150"/>
            <a:ext cx="300990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38" tIns="46368" rIns="92738" bIns="46368" numCol="1" anchor="b" anchorCtr="0" compatLnSpc="1">
            <a:prstTxWarp prst="textNoShape">
              <a:avLst/>
            </a:prstTxWarp>
          </a:bodyPr>
          <a:lstStyle>
            <a:lvl1pPr defTabSz="925513" eaLnBrk="0" hangingPunct="0">
              <a:defRPr sz="1200" b="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458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37000" y="8820150"/>
            <a:ext cx="300990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38" tIns="46368" rIns="92738" bIns="46368" numCol="1" anchor="b" anchorCtr="0" compatLnSpc="1">
            <a:prstTxWarp prst="textNoShape">
              <a:avLst/>
            </a:prstTxWarp>
          </a:bodyPr>
          <a:lstStyle>
            <a:lvl1pPr algn="r" defTabSz="925513" eaLnBrk="0" hangingPunct="0">
              <a:defRPr sz="1200" b="0">
                <a:latin typeface="Times New Roman" pitchFamily="18" charset="0"/>
              </a:defRPr>
            </a:lvl1pPr>
          </a:lstStyle>
          <a:p>
            <a:pPr>
              <a:defRPr/>
            </a:pPr>
            <a:fld id="{A937E6CE-2981-499F-8459-C144D25DA3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890391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8" name="Rectangle 16"/>
          <p:cNvSpPr>
            <a:spLocks noGrp="1" noChangeArrowheads="1"/>
          </p:cNvSpPr>
          <p:nvPr>
            <p:ph type="ctrTitle" sz="quarter"/>
          </p:nvPr>
        </p:nvSpPr>
        <p:spPr>
          <a:xfrm>
            <a:off x="2438400" y="2133600"/>
            <a:ext cx="5562600" cy="1774825"/>
          </a:xfrm>
        </p:spPr>
        <p:txBody>
          <a:bodyPr/>
          <a:lstStyle>
            <a:lvl1pPr>
              <a:lnSpc>
                <a:spcPct val="100000"/>
              </a:lnSpc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089" name="Rectangle 1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438400" y="3962400"/>
            <a:ext cx="5562600" cy="9906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21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6F74BE-80BB-4CAD-B4C7-8AC06A46EA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4799C8-719A-4189-8003-F3800F9770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953250" y="274638"/>
            <a:ext cx="19621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066800" y="274638"/>
            <a:ext cx="573405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0438E8-9559-4BF0-B093-0324E7831E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C9DD4-80F3-4440-A853-5C949689F8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951CD3-1BA9-4C14-AA32-29194EF70D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66800" y="1600200"/>
            <a:ext cx="35814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00600" y="1600200"/>
            <a:ext cx="35814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B56D6C-D701-49C0-9BDC-2A039A1146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7"/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0D6107-E702-4F38-833E-AFC3C95A8F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7"/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1A50A2-0B5D-4C9D-B17B-5166A57863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7"/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2933A1-BAC8-4CE2-B9E7-8BCA27CB50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15778F-C469-4925-AE32-50AE1F8BCE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2582D8-4B9E-431E-A5E7-E99F02DF64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2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274638"/>
            <a:ext cx="7848600" cy="1173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1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1600200"/>
            <a:ext cx="73152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41" name="Rectangle 17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228600" y="6400800"/>
            <a:ext cx="2133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200" b="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42" name="Rectangle 1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590800" y="6400800"/>
            <a:ext cx="48768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kumimoji="1" sz="1200" b="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43" name="Rectangle 1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696200" y="6400800"/>
            <a:ext cx="12954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200" b="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fld id="{306D55C4-9FFF-4AE6-8F8C-C17305B560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5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txStyles>
    <p:titleStyle>
      <a:lvl1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2pPr>
      <a:lvl3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3pPr>
      <a:lvl4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4pPr>
      <a:lvl5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5pPr>
      <a:lvl6pPr marL="457200"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6pPr>
      <a:lvl7pPr marL="914400"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7pPr>
      <a:lvl8pPr marL="1371600"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8pPr>
      <a:lvl9pPr marL="1828800"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60000"/>
        </a:spcBef>
        <a:spcAft>
          <a:spcPct val="0"/>
        </a:spcAft>
        <a:buClr>
          <a:srgbClr val="000000"/>
        </a:buClr>
        <a:buChar char="•"/>
        <a:defRPr sz="28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Font typeface="Garamond" pitchFamily="18" charset="0"/>
        <a:buChar char="−"/>
        <a:defRPr sz="2400">
          <a:solidFill>
            <a:srgbClr val="000000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sz="2000">
          <a:solidFill>
            <a:srgbClr val="000000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Font typeface="Garamond" pitchFamily="18" charset="0"/>
        <a:buChar char="−"/>
        <a:defRPr sz="1600">
          <a:solidFill>
            <a:srgbClr val="000000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Char char="•"/>
        <a:defRPr sz="1600">
          <a:solidFill>
            <a:srgbClr val="000000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Char char="•"/>
        <a:defRPr sz="1600">
          <a:solidFill>
            <a:srgbClr val="000000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Char char="•"/>
        <a:defRPr sz="1600">
          <a:solidFill>
            <a:srgbClr val="000000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Char char="•"/>
        <a:defRPr sz="1600">
          <a:solidFill>
            <a:srgbClr val="000000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Char char="•"/>
        <a:defRPr sz="1600">
          <a:solidFill>
            <a:srgbClr val="000000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 ?><Relationships xmlns="http://schemas.openxmlformats.org/package/2006/relationships"><Relationship Id="rId3" Target="slide2.xml" Type="http://schemas.openxmlformats.org/officeDocument/2006/relationships/slide"/><Relationship Id="rId2" Target="../media/image17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1.xml.rels><?xml version="1.0" encoding="UTF-8" standalone="yes" ?><Relationships xmlns="http://schemas.openxmlformats.org/package/2006/relationships"><Relationship Id="rId3" Target="../media/image14.png" Type="http://schemas.openxmlformats.org/officeDocument/2006/relationships/image"/><Relationship Id="rId2" Target="../media/image18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 ?><Relationships xmlns="http://schemas.openxmlformats.org/package/2006/relationships"><Relationship Id="rId3" Target="../media/image31.jpeg" Type="http://schemas.openxmlformats.org/officeDocument/2006/relationships/image"/><Relationship Id="rId2" Target="../media/image30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3" Type="http://schemas.openxmlformats.org/officeDocument/2006/relationships/slide" Target="slide5.xml"/><Relationship Id="rId7" Type="http://schemas.openxmlformats.org/officeDocument/2006/relationships/slide" Target="slide13.xml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1.xml"/><Relationship Id="rId5" Type="http://schemas.openxmlformats.org/officeDocument/2006/relationships/slide" Target="slide9.xml"/><Relationship Id="rId10" Type="http://schemas.openxmlformats.org/officeDocument/2006/relationships/slide" Target="slide19.xml"/><Relationship Id="rId4" Type="http://schemas.openxmlformats.org/officeDocument/2006/relationships/slide" Target="slide7.xml"/><Relationship Id="rId9" Type="http://schemas.openxmlformats.org/officeDocument/2006/relationships/slide" Target="slide1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3.xml.rels><?xml version="1.0" encoding="UTF-8" standalone="yes" ?><Relationships xmlns="http://schemas.openxmlformats.org/package/2006/relationships"><Relationship Id="rId3" Target="../media/image4.png" Type="http://schemas.openxmlformats.org/officeDocument/2006/relationships/image"/><Relationship Id="rId2" Target="../media/image3.jpeg" Type="http://schemas.openxmlformats.org/officeDocument/2006/relationships/image"/><Relationship Id="rId1" Target="../slideLayouts/slideLayout2.xml" Type="http://schemas.openxmlformats.org/officeDocument/2006/relationships/slideLayout"/><Relationship Id="rId4" Target="../media/image5.png" Type="http://schemas.openxmlformats.org/officeDocument/2006/relationships/image"/></Relationships>
</file>

<file path=ppt/slides/_rels/slide4.xml.rels><?xml version="1.0" encoding="UTF-8" standalone="yes" ?><Relationships xmlns="http://schemas.openxmlformats.org/package/2006/relationships"><Relationship Id="rId3" Target="../media/image7.png" Type="http://schemas.openxmlformats.org/officeDocument/2006/relationships/image"/><Relationship Id="rId2" Target="../media/image6.jpeg" Type="http://schemas.openxmlformats.org/officeDocument/2006/relationships/image"/><Relationship Id="rId1" Target="../slideLayouts/slideLayout2.xml" Type="http://schemas.openxmlformats.org/officeDocument/2006/relationships/slideLayout"/><Relationship Id="rId6" Target="slide2.xml" Type="http://schemas.openxmlformats.org/officeDocument/2006/relationships/slide"/><Relationship Id="rId5" Target="../media/image9.png" Type="http://schemas.openxmlformats.org/officeDocument/2006/relationships/image"/><Relationship Id="rId4" Target="../media/image8.jpeg" Type="http://schemas.openxmlformats.org/officeDocument/2006/relationships/image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3"/>
          <p:cNvSpPr>
            <a:spLocks noGrp="1"/>
          </p:cNvSpPr>
          <p:nvPr>
            <p:ph type="ctrTitle" sz="quarter"/>
          </p:nvPr>
        </p:nvSpPr>
        <p:spPr>
          <a:xfrm>
            <a:off x="1428728" y="1714488"/>
            <a:ext cx="7000924" cy="2979755"/>
          </a:xfrm>
        </p:spPr>
        <p:txBody>
          <a:bodyPr/>
          <a:lstStyle/>
          <a:p>
            <a:pPr algn="r" eaLnBrk="1" hangingPunct="1"/>
            <a:r>
              <a:rPr lang="uk-UA" sz="7200" b="1" dirty="0" smtClean="0">
                <a:solidFill>
                  <a:srgbClr val="7030A0"/>
                </a:solidFill>
              </a:rPr>
              <a:t>ГЕОГРАФІЧНЕ ПІЗНАННЯ ЗЕМЛІ</a:t>
            </a:r>
            <a:endParaRPr lang="ru-RU" sz="7200" b="1" dirty="0" smtClean="0">
              <a:solidFill>
                <a:srgbClr val="7030A0"/>
              </a:solidFill>
            </a:endParaRPr>
          </a:p>
        </p:txBody>
      </p:sp>
      <p:sp>
        <p:nvSpPr>
          <p:cNvPr id="3075" name="Подзаголовок 4"/>
          <p:cNvSpPr>
            <a:spLocks noGrp="1"/>
          </p:cNvSpPr>
          <p:nvPr>
            <p:ph type="subTitle" sz="quarter" idx="1"/>
          </p:nvPr>
        </p:nvSpPr>
        <p:spPr>
          <a:xfrm>
            <a:off x="5000628" y="5715016"/>
            <a:ext cx="3929090" cy="990600"/>
          </a:xfrm>
        </p:spPr>
        <p:txBody>
          <a:bodyPr/>
          <a:lstStyle/>
          <a:p>
            <a:pPr eaLnBrk="1" hangingPunct="1">
              <a:spcBef>
                <a:spcPts val="0"/>
              </a:spcBef>
            </a:pPr>
            <a:r>
              <a:rPr lang="uk-UA" dirty="0" smtClean="0"/>
              <a:t>Географічна вікторина</a:t>
            </a:r>
          </a:p>
          <a:p>
            <a:pPr eaLnBrk="1" hangingPunct="1">
              <a:spcBef>
                <a:spcPts val="0"/>
              </a:spcBef>
            </a:pPr>
            <a:r>
              <a:rPr lang="uk-UA" dirty="0" smtClean="0"/>
              <a:t>6 клас</a:t>
            </a: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857232"/>
            <a:ext cx="7848600" cy="1173162"/>
          </a:xfrm>
        </p:spPr>
        <p:txBody>
          <a:bodyPr/>
          <a:lstStyle/>
          <a:p>
            <a:pPr algn="ctr"/>
            <a:r>
              <a:rPr lang="uk-UA" sz="4400" dirty="0" smtClean="0">
                <a:solidFill>
                  <a:srgbClr val="002060"/>
                </a:solidFill>
              </a:rPr>
              <a:t>Мріяли знайти морський шлях на схід до Індії та Китаю</a:t>
            </a:r>
            <a:endParaRPr lang="ru-RU" sz="4400" dirty="0">
              <a:solidFill>
                <a:srgbClr val="002060"/>
              </a:solidFill>
            </a:endParaRPr>
          </a:p>
        </p:txBody>
      </p:sp>
      <p:pic>
        <p:nvPicPr>
          <p:cNvPr id="4099" name="Picture 3" descr="C:\Documents and Settings\User\Рабочий стол\Новая папка\Travels_of_Marco_Polo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071670" y="1928802"/>
            <a:ext cx="5285790" cy="4786346"/>
          </a:xfrm>
          <a:prstGeom prst="rect">
            <a:avLst/>
          </a:prstGeom>
          <a:noFill/>
        </p:spPr>
      </p:pic>
      <p:sp>
        <p:nvSpPr>
          <p:cNvPr id="4" name="Скругленный прямоугольник 3">
            <a:hlinkClick r:id="rId3" action="ppaction://hlinksldjump"/>
          </p:cNvPr>
          <p:cNvSpPr/>
          <p:nvPr/>
        </p:nvSpPr>
        <p:spPr bwMode="auto">
          <a:xfrm>
            <a:off x="142844" y="6429396"/>
            <a:ext cx="1285884" cy="285752"/>
          </a:xfrm>
          <a:prstGeom prst="roundRect">
            <a:avLst/>
          </a:prstGeom>
          <a:solidFill>
            <a:srgbClr val="92D050"/>
          </a:solidFill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1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charset="0"/>
              </a:rPr>
              <a:t>Нове</a:t>
            </a:r>
            <a:r>
              <a:rPr kumimoji="0" lang="uk-UA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kumimoji="0" lang="uk-UA" sz="11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charset="0"/>
              </a:rPr>
              <a:t>питання</a:t>
            </a: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7700" y="0"/>
            <a:ext cx="7848600" cy="1173162"/>
          </a:xfrm>
        </p:spPr>
        <p:txBody>
          <a:bodyPr/>
          <a:lstStyle/>
          <a:p>
            <a:pPr algn="ctr"/>
            <a:r>
              <a:rPr lang="uk-UA" sz="5400" dirty="0" smtClean="0">
                <a:solidFill>
                  <a:srgbClr val="0070C0"/>
                </a:solidFill>
              </a:rPr>
              <a:t>Питання задає…</a:t>
            </a:r>
            <a:endParaRPr lang="ru-RU" sz="5400" dirty="0">
              <a:solidFill>
                <a:srgbClr val="0070C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88106" y="1357298"/>
            <a:ext cx="596778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2800" dirty="0" smtClean="0">
                <a:solidFill>
                  <a:srgbClr val="000000"/>
                </a:solidFill>
              </a:rPr>
              <a:t>Португальський мореплавець…</a:t>
            </a:r>
          </a:p>
          <a:p>
            <a:pPr algn="ctr"/>
            <a:endParaRPr lang="ru-RU" sz="2800" dirty="0">
              <a:solidFill>
                <a:srgbClr val="0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30617" y="5143512"/>
            <a:ext cx="30827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err="1" smtClean="0">
                <a:solidFill>
                  <a:srgbClr val="C00000"/>
                </a:solidFill>
              </a:rPr>
              <a:t>Васко</a:t>
            </a:r>
            <a:r>
              <a:rPr lang="uk-UA" sz="3200" dirty="0" smtClean="0">
                <a:solidFill>
                  <a:srgbClr val="C00000"/>
                </a:solidFill>
              </a:rPr>
              <a:t> </a:t>
            </a:r>
            <a:r>
              <a:rPr lang="uk-UA" sz="3200" dirty="0" err="1" smtClean="0">
                <a:solidFill>
                  <a:srgbClr val="C00000"/>
                </a:solidFill>
              </a:rPr>
              <a:t>да</a:t>
            </a:r>
            <a:r>
              <a:rPr lang="uk-UA" sz="3200" dirty="0" smtClean="0">
                <a:solidFill>
                  <a:srgbClr val="C00000"/>
                </a:solidFill>
              </a:rPr>
              <a:t> Гама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1472" y="1142984"/>
            <a:ext cx="807249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dirty="0" smtClean="0">
                <a:solidFill>
                  <a:srgbClr val="7030A0"/>
                </a:solidFill>
              </a:rPr>
              <a:t>У 1497 році відправилась морська експедиція під моїм керівництвом. Експедиція продовжила шлях </a:t>
            </a:r>
            <a:r>
              <a:rPr lang="uk-UA" sz="4000" dirty="0" err="1" smtClean="0">
                <a:solidFill>
                  <a:srgbClr val="7030A0"/>
                </a:solidFill>
              </a:rPr>
              <a:t>Барталамео</a:t>
            </a:r>
            <a:r>
              <a:rPr lang="uk-UA" sz="4000" dirty="0" smtClean="0">
                <a:solidFill>
                  <a:srgbClr val="7030A0"/>
                </a:solidFill>
              </a:rPr>
              <a:t> </a:t>
            </a:r>
            <a:r>
              <a:rPr lang="uk-UA" sz="4000" dirty="0" err="1" smtClean="0">
                <a:solidFill>
                  <a:srgbClr val="7030A0"/>
                </a:solidFill>
              </a:rPr>
              <a:t>Діаша</a:t>
            </a:r>
            <a:r>
              <a:rPr lang="uk-UA" sz="4000" dirty="0" smtClean="0">
                <a:solidFill>
                  <a:srgbClr val="7030A0"/>
                </a:solidFill>
              </a:rPr>
              <a:t> навколо </a:t>
            </a:r>
            <a:r>
              <a:rPr lang="uk-UA" sz="4000" dirty="0" err="1" smtClean="0">
                <a:solidFill>
                  <a:srgbClr val="7030A0"/>
                </a:solidFill>
              </a:rPr>
              <a:t>“чорного</a:t>
            </a:r>
            <a:r>
              <a:rPr lang="uk-UA" sz="4000" dirty="0" smtClean="0">
                <a:solidFill>
                  <a:srgbClr val="7030A0"/>
                </a:solidFill>
              </a:rPr>
              <a:t> </a:t>
            </a:r>
            <a:r>
              <a:rPr lang="uk-UA" sz="4000" dirty="0" err="1" smtClean="0">
                <a:solidFill>
                  <a:srgbClr val="7030A0"/>
                </a:solidFill>
              </a:rPr>
              <a:t>континенту”</a:t>
            </a:r>
            <a:r>
              <a:rPr lang="uk-UA" sz="4000" dirty="0" smtClean="0">
                <a:solidFill>
                  <a:srgbClr val="7030A0"/>
                </a:solidFill>
              </a:rPr>
              <a:t>. Якою була мета експедиції?</a:t>
            </a:r>
            <a:endParaRPr lang="ru-RU" sz="4000" dirty="0">
              <a:solidFill>
                <a:srgbClr val="7030A0"/>
              </a:solidFill>
            </a:endParaRPr>
          </a:p>
        </p:txBody>
      </p:sp>
      <p:pic>
        <p:nvPicPr>
          <p:cNvPr id="8" name="Picture 2" descr="http://rekonstruktor.in.ua/wp-content/uploads/2010/11/vasko9.png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1285852" y="1928802"/>
            <a:ext cx="2330607" cy="320725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26" name="Picture 2" descr="C:\Documents and Settings\User\Рабочий стол\Новая папка\083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1857364"/>
            <a:ext cx="3251200" cy="3251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4" grpId="1"/>
      <p:bldP spid="6" grpId="0"/>
      <p:bldP spid="6" grpId="1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857232"/>
            <a:ext cx="7848600" cy="1173162"/>
          </a:xfrm>
        </p:spPr>
        <p:txBody>
          <a:bodyPr/>
          <a:lstStyle/>
          <a:p>
            <a:pPr algn="ctr"/>
            <a:r>
              <a:rPr lang="uk-UA" sz="4400" dirty="0" smtClean="0">
                <a:solidFill>
                  <a:srgbClr val="002060"/>
                </a:solidFill>
              </a:rPr>
              <a:t>Відкрити шлях в Індію навколо Африки</a:t>
            </a:r>
            <a:endParaRPr lang="ru-RU" sz="4400" dirty="0">
              <a:solidFill>
                <a:srgbClr val="002060"/>
              </a:solidFill>
            </a:endParaRPr>
          </a:p>
        </p:txBody>
      </p:sp>
      <p:pic>
        <p:nvPicPr>
          <p:cNvPr id="2050" name="Picture 2" descr="C:\Documents and Settings\User\Рабочий стол\Новая папка\Vasco_da_Gama_map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2214554"/>
            <a:ext cx="3861616" cy="387210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2051" name="Picture 3" descr="C:\Documents and Settings\User\Рабочий стол\Новая папка\vasco-da-gama-ship-historycapeofgoodhope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14348" y="2214554"/>
            <a:ext cx="3588740" cy="388780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5" name="Скругленный прямоугольник 4">
            <a:hlinkClick r:id="rId4" action="ppaction://hlinksldjump"/>
          </p:cNvPr>
          <p:cNvSpPr/>
          <p:nvPr/>
        </p:nvSpPr>
        <p:spPr bwMode="auto">
          <a:xfrm>
            <a:off x="142844" y="6429396"/>
            <a:ext cx="1285884" cy="285752"/>
          </a:xfrm>
          <a:prstGeom prst="roundRect">
            <a:avLst/>
          </a:prstGeom>
          <a:solidFill>
            <a:srgbClr val="92D050"/>
          </a:solidFill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1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charset="0"/>
              </a:rPr>
              <a:t>Нове</a:t>
            </a:r>
            <a:r>
              <a:rPr kumimoji="0" lang="uk-UA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kumimoji="0" lang="uk-UA" sz="11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charset="0"/>
              </a:rPr>
              <a:t>питання</a:t>
            </a: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7700" y="0"/>
            <a:ext cx="7848600" cy="1173162"/>
          </a:xfrm>
        </p:spPr>
        <p:txBody>
          <a:bodyPr/>
          <a:lstStyle/>
          <a:p>
            <a:pPr algn="ctr"/>
            <a:r>
              <a:rPr lang="uk-UA" sz="5400" dirty="0" smtClean="0">
                <a:solidFill>
                  <a:srgbClr val="0070C0"/>
                </a:solidFill>
              </a:rPr>
              <a:t>Питання задає…</a:t>
            </a:r>
            <a:endParaRPr lang="ru-RU" sz="5400" dirty="0">
              <a:solidFill>
                <a:srgbClr val="0070C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000232" y="1071546"/>
            <a:ext cx="5049395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2800" dirty="0" smtClean="0">
                <a:solidFill>
                  <a:srgbClr val="000000"/>
                </a:solidFill>
              </a:rPr>
              <a:t>Офіцер російського флоту,</a:t>
            </a:r>
          </a:p>
          <a:p>
            <a:pPr algn="ctr"/>
            <a:r>
              <a:rPr lang="uk-UA" sz="2800" dirty="0" smtClean="0">
                <a:solidFill>
                  <a:srgbClr val="000000"/>
                </a:solidFill>
              </a:rPr>
              <a:t>який народився в Данії…</a:t>
            </a:r>
          </a:p>
          <a:p>
            <a:pPr algn="ctr"/>
            <a:endParaRPr lang="ru-RU" sz="2800" dirty="0">
              <a:solidFill>
                <a:srgbClr val="0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143240" y="5357826"/>
            <a:ext cx="28087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err="1" smtClean="0">
                <a:solidFill>
                  <a:srgbClr val="C00000"/>
                </a:solidFill>
              </a:rPr>
              <a:t>Вітус</a:t>
            </a:r>
            <a:r>
              <a:rPr lang="uk-UA" sz="3200" dirty="0" smtClean="0">
                <a:solidFill>
                  <a:srgbClr val="C00000"/>
                </a:solidFill>
              </a:rPr>
              <a:t> Беринг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0034" y="1000108"/>
            <a:ext cx="807249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dirty="0" smtClean="0">
                <a:solidFill>
                  <a:srgbClr val="7030A0"/>
                </a:solidFill>
              </a:rPr>
              <a:t>Я приймав участь у Першій (1725-1727) та Другій (1733-1743) Камчатських експедиціях уздовж арктичного узбережжя Сибіру. Які географічні об’єкти названо моїм ім’ям?</a:t>
            </a:r>
            <a:endParaRPr lang="ru-RU" sz="4000" dirty="0">
              <a:solidFill>
                <a:srgbClr val="7030A0"/>
              </a:solidFill>
            </a:endParaRPr>
          </a:p>
        </p:txBody>
      </p:sp>
      <p:pic>
        <p:nvPicPr>
          <p:cNvPr id="3074" name="Picture 2" descr="D:\Мои рисунки\Беринг\Vitus_Bering-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2071678"/>
            <a:ext cx="2824390" cy="3143272"/>
          </a:xfrm>
          <a:prstGeom prst="rect">
            <a:avLst/>
          </a:prstGeom>
          <a:noFill/>
        </p:spPr>
      </p:pic>
      <p:pic>
        <p:nvPicPr>
          <p:cNvPr id="3075" name="Picture 3" descr="C:\Documents and Settings\User\Рабочий стол\Новая папка\184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0694" y="1643050"/>
            <a:ext cx="2357454" cy="2357454"/>
          </a:xfrm>
          <a:prstGeom prst="rect">
            <a:avLst/>
          </a:prstGeom>
          <a:noFill/>
        </p:spPr>
      </p:pic>
      <p:pic>
        <p:nvPicPr>
          <p:cNvPr id="3076" name="Picture 4" descr="C:\Documents and Settings\User\Рабочий стол\Новая папка\078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00694" y="3286124"/>
            <a:ext cx="2357454" cy="23574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4" grpId="1"/>
      <p:bldP spid="6" grpId="0"/>
      <p:bldP spid="6" grpId="1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1000108"/>
            <a:ext cx="7848600" cy="1173162"/>
          </a:xfrm>
        </p:spPr>
        <p:txBody>
          <a:bodyPr/>
          <a:lstStyle/>
          <a:p>
            <a:pPr algn="ctr"/>
            <a:r>
              <a:rPr lang="uk-UA" sz="4400" dirty="0" smtClean="0">
                <a:solidFill>
                  <a:srgbClr val="002060"/>
                </a:solidFill>
              </a:rPr>
              <a:t>Берингова протока</a:t>
            </a:r>
            <a:br>
              <a:rPr lang="uk-UA" sz="4400" dirty="0" smtClean="0">
                <a:solidFill>
                  <a:srgbClr val="002060"/>
                </a:solidFill>
              </a:rPr>
            </a:br>
            <a:r>
              <a:rPr lang="uk-UA" sz="4400" dirty="0" smtClean="0">
                <a:solidFill>
                  <a:srgbClr val="002060"/>
                </a:solidFill>
              </a:rPr>
              <a:t>Берингове море</a:t>
            </a:r>
            <a:br>
              <a:rPr lang="uk-UA" sz="4400" dirty="0" smtClean="0">
                <a:solidFill>
                  <a:srgbClr val="002060"/>
                </a:solidFill>
              </a:rPr>
            </a:br>
            <a:endParaRPr lang="ru-RU" sz="4400" dirty="0">
              <a:solidFill>
                <a:srgbClr val="002060"/>
              </a:solidFill>
            </a:endParaRPr>
          </a:p>
        </p:txBody>
      </p:sp>
      <p:pic>
        <p:nvPicPr>
          <p:cNvPr id="5" name="Picture 4" descr="http://www.kamchatsky-krai.ru/images/biography/bering_kart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857364"/>
            <a:ext cx="7985599" cy="4464496"/>
          </a:xfrm>
          <a:prstGeom prst="rect">
            <a:avLst/>
          </a:prstGeom>
          <a:noFill/>
        </p:spPr>
      </p:pic>
      <p:sp>
        <p:nvSpPr>
          <p:cNvPr id="6" name="Овал 5"/>
          <p:cNvSpPr/>
          <p:nvPr/>
        </p:nvSpPr>
        <p:spPr bwMode="auto">
          <a:xfrm rot="1083753">
            <a:off x="4452391" y="2105621"/>
            <a:ext cx="399377" cy="1135175"/>
          </a:xfrm>
          <a:prstGeom prst="ellipse">
            <a:avLst/>
          </a:prstGeom>
          <a:noFill/>
          <a:ln w="571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Овал 6"/>
          <p:cNvSpPr/>
          <p:nvPr/>
        </p:nvSpPr>
        <p:spPr bwMode="auto">
          <a:xfrm>
            <a:off x="2928926" y="3357562"/>
            <a:ext cx="2214578" cy="1428760"/>
          </a:xfrm>
          <a:prstGeom prst="ellipse">
            <a:avLst/>
          </a:prstGeom>
          <a:noFill/>
          <a:ln w="571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Скругленный прямоугольник 7">
            <a:hlinkClick r:id="rId3" action="ppaction://hlinksldjump"/>
          </p:cNvPr>
          <p:cNvSpPr/>
          <p:nvPr/>
        </p:nvSpPr>
        <p:spPr bwMode="auto">
          <a:xfrm>
            <a:off x="142844" y="6429396"/>
            <a:ext cx="1285884" cy="285752"/>
          </a:xfrm>
          <a:prstGeom prst="roundRect">
            <a:avLst/>
          </a:prstGeom>
          <a:solidFill>
            <a:srgbClr val="92D050"/>
          </a:solidFill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1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charset="0"/>
              </a:rPr>
              <a:t>Нове</a:t>
            </a:r>
            <a:r>
              <a:rPr kumimoji="0" lang="uk-UA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kumimoji="0" lang="uk-UA" sz="11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charset="0"/>
              </a:rPr>
              <a:t>питання</a:t>
            </a: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7700" y="0"/>
            <a:ext cx="7848600" cy="1173162"/>
          </a:xfrm>
        </p:spPr>
        <p:txBody>
          <a:bodyPr/>
          <a:lstStyle/>
          <a:p>
            <a:pPr algn="ctr"/>
            <a:r>
              <a:rPr lang="uk-UA" sz="5400" dirty="0" smtClean="0">
                <a:solidFill>
                  <a:srgbClr val="0070C0"/>
                </a:solidFill>
              </a:rPr>
              <a:t>Питання задають…</a:t>
            </a:r>
            <a:endParaRPr lang="ru-RU" sz="5400" dirty="0">
              <a:solidFill>
                <a:srgbClr val="0070C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72974" y="1071546"/>
            <a:ext cx="599805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2800" dirty="0" smtClean="0">
                <a:solidFill>
                  <a:srgbClr val="000000"/>
                </a:solidFill>
              </a:rPr>
              <a:t>Голландський мореплавець та</a:t>
            </a:r>
          </a:p>
          <a:p>
            <a:pPr algn="ctr"/>
            <a:r>
              <a:rPr lang="uk-UA" sz="2800" dirty="0" smtClean="0">
                <a:solidFill>
                  <a:srgbClr val="000000"/>
                </a:solidFill>
              </a:rPr>
              <a:t>англійський військовий моряк…</a:t>
            </a:r>
            <a:endParaRPr lang="ru-RU" sz="2800" dirty="0">
              <a:solidFill>
                <a:srgbClr val="0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0034" y="1714488"/>
            <a:ext cx="807249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dirty="0" smtClean="0">
                <a:solidFill>
                  <a:srgbClr val="7030A0"/>
                </a:solidFill>
              </a:rPr>
              <a:t>Які нові південні землі ми відкрили – один географічно, а інший – для європейської колонізації (з різницею майже в 100 років)?</a:t>
            </a:r>
            <a:endParaRPr lang="ru-RU" sz="4000" dirty="0">
              <a:solidFill>
                <a:srgbClr val="7030A0"/>
              </a:solidFill>
            </a:endParaRPr>
          </a:p>
        </p:txBody>
      </p:sp>
      <p:pic>
        <p:nvPicPr>
          <p:cNvPr id="9" name="Picture 2" descr="http://www.pappito.com/wp-content/uploads/2008/10/abeltasman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85918" y="2000240"/>
            <a:ext cx="2500330" cy="276449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4" descr="http://ru.lefo.net/documents/main/elehed/8klass/4gloobusesunnilugu/images/8-4-4-2-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2071678"/>
            <a:ext cx="2546796" cy="27929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C:\Documents and Settings\User\Рабочий стол\Новая папка\10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2571744"/>
            <a:ext cx="1554162" cy="1554162"/>
          </a:xfrm>
          <a:prstGeom prst="rect">
            <a:avLst/>
          </a:prstGeom>
          <a:noFill/>
        </p:spPr>
      </p:pic>
      <p:pic>
        <p:nvPicPr>
          <p:cNvPr id="1027" name="Picture 3" descr="C:\Documents and Settings\User\Рабочий стол\Новая папка\211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215206" y="2571744"/>
            <a:ext cx="1571636" cy="1571636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642910" y="5072074"/>
            <a:ext cx="30523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err="1" smtClean="0">
                <a:solidFill>
                  <a:srgbClr val="C00000"/>
                </a:solidFill>
              </a:rPr>
              <a:t>Абель</a:t>
            </a:r>
            <a:r>
              <a:rPr lang="uk-UA" sz="3200" dirty="0" smtClean="0">
                <a:solidFill>
                  <a:srgbClr val="C00000"/>
                </a:solidFill>
              </a:rPr>
              <a:t> </a:t>
            </a:r>
            <a:r>
              <a:rPr lang="uk-UA" sz="3200" dirty="0" err="1" smtClean="0">
                <a:solidFill>
                  <a:srgbClr val="C00000"/>
                </a:solidFill>
              </a:rPr>
              <a:t>Тасман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572132" y="5000636"/>
            <a:ext cx="25639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smtClean="0">
                <a:solidFill>
                  <a:srgbClr val="C00000"/>
                </a:solidFill>
              </a:rPr>
              <a:t>Джеймс </a:t>
            </a:r>
            <a:r>
              <a:rPr lang="uk-UA" sz="3200" dirty="0" err="1" smtClean="0">
                <a:solidFill>
                  <a:srgbClr val="C00000"/>
                </a:solidFill>
              </a:rPr>
              <a:t>Кук</a:t>
            </a:r>
            <a:endParaRPr lang="ru-RU" sz="32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4" grpId="1"/>
      <p:bldP spid="7" grpId="0"/>
      <p:bldP spid="13" grpId="0"/>
      <p:bldP spid="13" grpId="1"/>
      <p:bldP spid="14" grpId="0"/>
      <p:bldP spid="14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357166"/>
            <a:ext cx="7848600" cy="1173162"/>
          </a:xfrm>
        </p:spPr>
        <p:txBody>
          <a:bodyPr/>
          <a:lstStyle/>
          <a:p>
            <a:pPr algn="ctr"/>
            <a:r>
              <a:rPr lang="uk-UA" sz="4400" dirty="0" smtClean="0">
                <a:solidFill>
                  <a:srgbClr val="002060"/>
                </a:solidFill>
              </a:rPr>
              <a:t>Материк Австралія</a:t>
            </a:r>
            <a:br>
              <a:rPr lang="uk-UA" sz="4400" dirty="0" smtClean="0">
                <a:solidFill>
                  <a:srgbClr val="002060"/>
                </a:solidFill>
              </a:rPr>
            </a:br>
            <a:endParaRPr lang="ru-RU" sz="4400" dirty="0">
              <a:solidFill>
                <a:srgbClr val="002060"/>
              </a:solidFill>
            </a:endParaRPr>
          </a:p>
        </p:txBody>
      </p:sp>
      <p:pic>
        <p:nvPicPr>
          <p:cNvPr id="8" name="Picture 6" descr="Открытие Австралии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428596" y="714356"/>
            <a:ext cx="8036775" cy="53578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4" name="Скругленный прямоугольник 3">
            <a:hlinkClick r:id="rId3" action="ppaction://hlinksldjump"/>
          </p:cNvPr>
          <p:cNvSpPr/>
          <p:nvPr/>
        </p:nvSpPr>
        <p:spPr bwMode="auto">
          <a:xfrm>
            <a:off x="142844" y="6429396"/>
            <a:ext cx="1285884" cy="285752"/>
          </a:xfrm>
          <a:prstGeom prst="roundRect">
            <a:avLst/>
          </a:prstGeom>
          <a:solidFill>
            <a:srgbClr val="92D050"/>
          </a:solidFill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1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charset="0"/>
              </a:rPr>
              <a:t>Нове</a:t>
            </a:r>
            <a:r>
              <a:rPr kumimoji="0" lang="uk-UA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kumimoji="0" lang="uk-UA" sz="11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charset="0"/>
              </a:rPr>
              <a:t>питання</a:t>
            </a: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7700" y="0"/>
            <a:ext cx="7848600" cy="1173162"/>
          </a:xfrm>
        </p:spPr>
        <p:txBody>
          <a:bodyPr/>
          <a:lstStyle/>
          <a:p>
            <a:pPr algn="ctr"/>
            <a:r>
              <a:rPr lang="uk-UA" sz="5400" dirty="0" smtClean="0">
                <a:solidFill>
                  <a:srgbClr val="0070C0"/>
                </a:solidFill>
              </a:rPr>
              <a:t>Питання задає…</a:t>
            </a:r>
            <a:endParaRPr lang="ru-RU" sz="5400" dirty="0">
              <a:solidFill>
                <a:srgbClr val="0070C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32171" y="1071546"/>
            <a:ext cx="647965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2800" dirty="0" smtClean="0">
                <a:solidFill>
                  <a:srgbClr val="000000"/>
                </a:solidFill>
              </a:rPr>
              <a:t>Корінний мешканець Антарктиди…</a:t>
            </a:r>
          </a:p>
          <a:p>
            <a:pPr algn="ctr"/>
            <a:endParaRPr lang="ru-RU" sz="2800" dirty="0">
              <a:solidFill>
                <a:srgbClr val="0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73198" y="5357826"/>
            <a:ext cx="45976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err="1" smtClean="0">
                <a:solidFill>
                  <a:srgbClr val="C00000"/>
                </a:solidFill>
              </a:rPr>
              <a:t>Королевський</a:t>
            </a:r>
            <a:r>
              <a:rPr lang="uk-UA" sz="3200" dirty="0" smtClean="0">
                <a:solidFill>
                  <a:srgbClr val="C00000"/>
                </a:solidFill>
              </a:rPr>
              <a:t> пінгвін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0034" y="2000240"/>
            <a:ext cx="807249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dirty="0" smtClean="0">
                <a:solidFill>
                  <a:srgbClr val="7030A0"/>
                </a:solidFill>
              </a:rPr>
              <a:t>Англійська наукова станція </a:t>
            </a:r>
            <a:r>
              <a:rPr lang="uk-UA" sz="4000" dirty="0" err="1" smtClean="0">
                <a:solidFill>
                  <a:srgbClr val="7030A0"/>
                </a:solidFill>
              </a:rPr>
              <a:t>“Фарадей”</a:t>
            </a:r>
            <a:r>
              <a:rPr lang="uk-UA" sz="4000" dirty="0" smtClean="0">
                <a:solidFill>
                  <a:srgbClr val="7030A0"/>
                </a:solidFill>
              </a:rPr>
              <a:t> у лютому 1996 року стала українською. Яку назву вона отримала?</a:t>
            </a:r>
            <a:endParaRPr lang="ru-RU" sz="4000" dirty="0">
              <a:solidFill>
                <a:srgbClr val="7030A0"/>
              </a:solidFill>
            </a:endParaRPr>
          </a:p>
        </p:txBody>
      </p:sp>
      <p:pic>
        <p:nvPicPr>
          <p:cNvPr id="1026" name="Picture 2" descr="D:\Мои рисунки\аНТАРКТИДА\Emperor_Penguin_Manchot_empereur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85786" y="2000240"/>
            <a:ext cx="3105282" cy="3357586"/>
          </a:xfrm>
          <a:prstGeom prst="rect">
            <a:avLst/>
          </a:prstGeom>
          <a:noFill/>
        </p:spPr>
      </p:pic>
      <p:pic>
        <p:nvPicPr>
          <p:cNvPr id="2050" name="Picture 2" descr="C:\Documents and Settings\User\Рабочий стол\Новая папка\600px-Antarctica_location_map.svg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57818" y="2214554"/>
            <a:ext cx="3000356" cy="30003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4" grpId="1"/>
      <p:bldP spid="6" grpId="0"/>
      <p:bldP spid="6" grpId="1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7700" y="857232"/>
            <a:ext cx="7848600" cy="1173162"/>
          </a:xfrm>
        </p:spPr>
        <p:txBody>
          <a:bodyPr/>
          <a:lstStyle/>
          <a:p>
            <a:pPr algn="ctr"/>
            <a:r>
              <a:rPr lang="uk-UA" sz="4400" dirty="0" smtClean="0">
                <a:solidFill>
                  <a:srgbClr val="002060"/>
                </a:solidFill>
              </a:rPr>
              <a:t>Станція</a:t>
            </a:r>
            <a:br>
              <a:rPr lang="uk-UA" sz="4400" dirty="0" smtClean="0">
                <a:solidFill>
                  <a:srgbClr val="002060"/>
                </a:solidFill>
              </a:rPr>
            </a:br>
            <a:r>
              <a:rPr lang="uk-UA" sz="4400" dirty="0" err="1" smtClean="0">
                <a:solidFill>
                  <a:srgbClr val="002060"/>
                </a:solidFill>
              </a:rPr>
              <a:t>“Академік</a:t>
            </a:r>
            <a:r>
              <a:rPr lang="uk-UA" sz="4400" dirty="0" smtClean="0">
                <a:solidFill>
                  <a:srgbClr val="002060"/>
                </a:solidFill>
              </a:rPr>
              <a:t> </a:t>
            </a:r>
            <a:r>
              <a:rPr lang="uk-UA" sz="4400" dirty="0" err="1" smtClean="0">
                <a:solidFill>
                  <a:srgbClr val="002060"/>
                </a:solidFill>
              </a:rPr>
              <a:t>Вернадський”</a:t>
            </a:r>
            <a:r>
              <a:rPr lang="uk-UA" sz="4400" dirty="0" smtClean="0">
                <a:solidFill>
                  <a:srgbClr val="002060"/>
                </a:solidFill>
              </a:rPr>
              <a:t/>
            </a:r>
            <a:br>
              <a:rPr lang="uk-UA" sz="4400" dirty="0" smtClean="0">
                <a:solidFill>
                  <a:srgbClr val="002060"/>
                </a:solidFill>
              </a:rPr>
            </a:br>
            <a:endParaRPr lang="ru-RU" sz="4400" dirty="0">
              <a:solidFill>
                <a:srgbClr val="002060"/>
              </a:solidFill>
            </a:endParaRPr>
          </a:p>
        </p:txBody>
      </p:sp>
      <p:sp>
        <p:nvSpPr>
          <p:cNvPr id="4" name="Скругленный прямоугольник 3">
            <a:hlinkClick r:id="rId2" action="ppaction://hlinksldjump"/>
          </p:cNvPr>
          <p:cNvSpPr/>
          <p:nvPr/>
        </p:nvSpPr>
        <p:spPr bwMode="auto">
          <a:xfrm>
            <a:off x="142844" y="6429396"/>
            <a:ext cx="1285884" cy="285752"/>
          </a:xfrm>
          <a:prstGeom prst="roundRect">
            <a:avLst/>
          </a:prstGeom>
          <a:solidFill>
            <a:srgbClr val="92D050"/>
          </a:solidFill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1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charset="0"/>
              </a:rPr>
              <a:t>Нове</a:t>
            </a:r>
            <a:r>
              <a:rPr kumimoji="0" lang="uk-UA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kumimoji="0" lang="uk-UA" sz="11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charset="0"/>
              </a:rPr>
              <a:t>питання</a:t>
            </a: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charset="0"/>
            </a:endParaRPr>
          </a:p>
        </p:txBody>
      </p:sp>
      <p:pic>
        <p:nvPicPr>
          <p:cNvPr id="2052" name="Picture 4" descr="D:\Мои рисунки\Станция Вернадский\P2100005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643042" y="1643050"/>
            <a:ext cx="6286544" cy="471490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26" name="Picture 2" descr="C:\Documents and Settings\User\Рабочий стол\Новая папка\Логотип_станції_Академік_Вернадський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1785926"/>
            <a:ext cx="2298758" cy="16462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7700" y="0"/>
            <a:ext cx="7848600" cy="1173162"/>
          </a:xfrm>
        </p:spPr>
        <p:txBody>
          <a:bodyPr/>
          <a:lstStyle/>
          <a:p>
            <a:pPr algn="ctr"/>
            <a:r>
              <a:rPr lang="uk-UA" sz="5400" dirty="0" smtClean="0">
                <a:solidFill>
                  <a:srgbClr val="0070C0"/>
                </a:solidFill>
              </a:rPr>
              <a:t>Питання задає…</a:t>
            </a:r>
            <a:endParaRPr lang="ru-RU" sz="5400" dirty="0">
              <a:solidFill>
                <a:srgbClr val="0070C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357422" y="1214422"/>
            <a:ext cx="439658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2800" dirty="0" smtClean="0">
                <a:solidFill>
                  <a:srgbClr val="000000"/>
                </a:solidFill>
              </a:rPr>
              <a:t>Російські мореплавці…</a:t>
            </a:r>
          </a:p>
          <a:p>
            <a:pPr algn="ctr"/>
            <a:endParaRPr lang="ru-RU" sz="2800" dirty="0">
              <a:solidFill>
                <a:srgbClr val="0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4282" y="4857760"/>
            <a:ext cx="284392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3200" dirty="0" smtClean="0">
                <a:solidFill>
                  <a:srgbClr val="C00000"/>
                </a:solidFill>
              </a:rPr>
              <a:t>Іван</a:t>
            </a:r>
          </a:p>
          <a:p>
            <a:pPr algn="ctr"/>
            <a:r>
              <a:rPr lang="uk-UA" sz="3200" dirty="0" err="1" smtClean="0">
                <a:solidFill>
                  <a:srgbClr val="C00000"/>
                </a:solidFill>
              </a:rPr>
              <a:t>Крузенштерн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0034" y="2000240"/>
            <a:ext cx="807249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dirty="0" smtClean="0">
                <a:solidFill>
                  <a:srgbClr val="7030A0"/>
                </a:solidFill>
              </a:rPr>
              <a:t>В 1803-1806 </a:t>
            </a:r>
            <a:r>
              <a:rPr lang="uk-UA" sz="4000" dirty="0" err="1" smtClean="0">
                <a:solidFill>
                  <a:srgbClr val="7030A0"/>
                </a:solidFill>
              </a:rPr>
              <a:t>рр</a:t>
            </a:r>
            <a:r>
              <a:rPr lang="uk-UA" sz="4000" dirty="0" smtClean="0">
                <a:solidFill>
                  <a:srgbClr val="7030A0"/>
                </a:solidFill>
              </a:rPr>
              <a:t> на невеликих кораблях </a:t>
            </a:r>
            <a:r>
              <a:rPr lang="uk-UA" sz="4000" dirty="0" err="1" smtClean="0">
                <a:solidFill>
                  <a:srgbClr val="7030A0"/>
                </a:solidFill>
              </a:rPr>
              <a:t>“Надежда”</a:t>
            </a:r>
            <a:r>
              <a:rPr lang="uk-UA" sz="4000" dirty="0" smtClean="0">
                <a:solidFill>
                  <a:srgbClr val="7030A0"/>
                </a:solidFill>
              </a:rPr>
              <a:t> та </a:t>
            </a:r>
            <a:r>
              <a:rPr lang="uk-UA" sz="4000" dirty="0" err="1" smtClean="0">
                <a:solidFill>
                  <a:srgbClr val="7030A0"/>
                </a:solidFill>
              </a:rPr>
              <a:t>“Нева”</a:t>
            </a:r>
            <a:r>
              <a:rPr lang="uk-UA" sz="4000" dirty="0" smtClean="0">
                <a:solidFill>
                  <a:srgbClr val="7030A0"/>
                </a:solidFill>
              </a:rPr>
              <a:t> ми здійснили плавання. Як називалась наша експедиція?</a:t>
            </a:r>
            <a:endParaRPr lang="ru-RU" sz="4000" dirty="0">
              <a:solidFill>
                <a:srgbClr val="7030A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215074" y="4857760"/>
            <a:ext cx="2627642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3200" dirty="0" smtClean="0">
                <a:solidFill>
                  <a:srgbClr val="C00000"/>
                </a:solidFill>
              </a:rPr>
              <a:t>Юрій</a:t>
            </a:r>
          </a:p>
          <a:p>
            <a:pPr algn="ctr"/>
            <a:r>
              <a:rPr lang="uk-UA" sz="3200" dirty="0" err="1" smtClean="0">
                <a:solidFill>
                  <a:srgbClr val="C00000"/>
                </a:solidFill>
              </a:rPr>
              <a:t>Лисянський</a:t>
            </a:r>
            <a:endParaRPr lang="ru-RU" sz="3200" dirty="0">
              <a:solidFill>
                <a:srgbClr val="C00000"/>
              </a:solidFill>
            </a:endParaRPr>
          </a:p>
        </p:txBody>
      </p:sp>
      <p:pic>
        <p:nvPicPr>
          <p:cNvPr id="3074" name="Picture 2" descr="C:\Documents and Settings\User\Рабочий стол\Новая папка\078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14678" y="1928802"/>
            <a:ext cx="2840046" cy="2840046"/>
          </a:xfrm>
          <a:prstGeom prst="rect">
            <a:avLst/>
          </a:prstGeom>
          <a:noFill/>
        </p:spPr>
      </p:pic>
      <p:pic>
        <p:nvPicPr>
          <p:cNvPr id="10" name="Picture 2" descr="http://cs416623.userapi.com/v416623214/123e/nBmnHNN7vJA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42910" y="2000240"/>
            <a:ext cx="1991748" cy="285752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2" descr="http://www.artpoisk.info/files/images/_thumbs/2210/516x0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258358" y="2000240"/>
            <a:ext cx="2130752" cy="285752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4" grpId="1"/>
      <p:bldP spid="6" grpId="0"/>
      <p:bldP spid="6" grpId="1"/>
      <p:bldP spid="7" grpId="0"/>
      <p:bldP spid="8" grpId="2"/>
      <p:bldP spid="8" grpId="3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Box 36"/>
          <p:cNvSpPr txBox="1"/>
          <p:nvPr/>
        </p:nvSpPr>
        <p:spPr>
          <a:xfrm>
            <a:off x="1238524" y="571480"/>
            <a:ext cx="66669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dirty="0" smtClean="0">
                <a:solidFill>
                  <a:srgbClr val="7030A0"/>
                </a:solidFill>
              </a:rPr>
              <a:t>ОБЕРИ НОМЕР ПИТАННЯ</a:t>
            </a:r>
            <a:endParaRPr lang="ru-RU" sz="4000" dirty="0">
              <a:solidFill>
                <a:srgbClr val="7030A0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000100" y="1571612"/>
          <a:ext cx="7020000" cy="4320000"/>
        </p:xfrm>
        <a:graphic>
          <a:graphicData uri="http://schemas.openxmlformats.org/drawingml/2006/table">
            <a:tbl>
              <a:tblPr firstRow="1" bandRow="1"/>
              <a:tblGrid>
                <a:gridCol w="2340000"/>
                <a:gridCol w="2340000"/>
                <a:gridCol w="2340000"/>
              </a:tblGrid>
              <a:tr h="1440000">
                <a:tc>
                  <a:txBody>
                    <a:bodyPr/>
                    <a:lstStyle/>
                    <a:p>
                      <a:pPr algn="ctr"/>
                      <a:r>
                        <a:rPr lang="uk-UA" sz="6600" b="1" dirty="0" smtClean="0">
                          <a:hlinkClick r:id="rId2" action="ppaction://hlinksldjump"/>
                        </a:rPr>
                        <a:t>1</a:t>
                      </a:r>
                      <a:endParaRPr lang="ru-RU" sz="66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6600" b="1" dirty="0" smtClean="0">
                          <a:hlinkClick r:id="rId3" action="ppaction://hlinksldjump"/>
                        </a:rPr>
                        <a:t>2</a:t>
                      </a:r>
                      <a:endParaRPr lang="ru-RU" sz="66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6600" b="1" dirty="0" smtClean="0">
                          <a:hlinkClick r:id="rId4" action="ppaction://hlinksldjump"/>
                        </a:rPr>
                        <a:t>3</a:t>
                      </a:r>
                      <a:endParaRPr lang="ru-RU" sz="66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accent2"/>
                    </a:solidFill>
                  </a:tcPr>
                </a:tc>
              </a:tr>
              <a:tr h="1440000">
                <a:tc>
                  <a:txBody>
                    <a:bodyPr/>
                    <a:lstStyle/>
                    <a:p>
                      <a:pPr algn="ctr"/>
                      <a:r>
                        <a:rPr lang="uk-UA" sz="6600" b="1" dirty="0" smtClean="0">
                          <a:hlinkClick r:id="rId5" action="ppaction://hlinksldjump"/>
                        </a:rPr>
                        <a:t>4</a:t>
                      </a:r>
                      <a:endParaRPr lang="ru-RU" sz="66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6600" b="1" dirty="0" smtClean="0">
                          <a:hlinkClick r:id="rId6" action="ppaction://hlinksldjump"/>
                        </a:rPr>
                        <a:t>5</a:t>
                      </a:r>
                      <a:endParaRPr lang="ru-RU" sz="66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6600" b="1" dirty="0" smtClean="0">
                          <a:hlinkClick r:id="rId7" action="ppaction://hlinksldjump"/>
                        </a:rPr>
                        <a:t>6</a:t>
                      </a:r>
                      <a:endParaRPr lang="ru-RU" sz="66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accent2"/>
                    </a:solidFill>
                  </a:tcPr>
                </a:tc>
              </a:tr>
              <a:tr h="1440000">
                <a:tc>
                  <a:txBody>
                    <a:bodyPr/>
                    <a:lstStyle/>
                    <a:p>
                      <a:pPr algn="ctr"/>
                      <a:r>
                        <a:rPr lang="uk-UA" sz="6600" b="1" dirty="0" smtClean="0">
                          <a:hlinkClick r:id="rId8" action="ppaction://hlinksldjump"/>
                        </a:rPr>
                        <a:t>7</a:t>
                      </a:r>
                      <a:endParaRPr lang="ru-RU" sz="66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6600" b="1" dirty="0" smtClean="0">
                          <a:hlinkClick r:id="rId9" action="ppaction://hlinksldjump"/>
                        </a:rPr>
                        <a:t>8</a:t>
                      </a:r>
                      <a:endParaRPr lang="ru-RU" sz="66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6600" b="1" dirty="0" smtClean="0">
                          <a:hlinkClick r:id="rId10" action="ppaction://hlinksldjump"/>
                        </a:rPr>
                        <a:t>9</a:t>
                      </a:r>
                      <a:endParaRPr lang="ru-RU" sz="66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  <a:solidFill>
                      <a:schemeClr val="accent2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7700" y="857232"/>
            <a:ext cx="7848600" cy="1173162"/>
          </a:xfrm>
        </p:spPr>
        <p:txBody>
          <a:bodyPr/>
          <a:lstStyle/>
          <a:p>
            <a:pPr algn="ctr"/>
            <a:r>
              <a:rPr lang="uk-UA" sz="4400" dirty="0" smtClean="0">
                <a:solidFill>
                  <a:srgbClr val="002060"/>
                </a:solidFill>
              </a:rPr>
              <a:t>Перша російська навколосвітня експедиція</a:t>
            </a:r>
            <a:br>
              <a:rPr lang="uk-UA" sz="4400" dirty="0" smtClean="0">
                <a:solidFill>
                  <a:srgbClr val="002060"/>
                </a:solidFill>
              </a:rPr>
            </a:br>
            <a:endParaRPr lang="ru-RU" sz="4400" dirty="0">
              <a:solidFill>
                <a:srgbClr val="002060"/>
              </a:solidFill>
            </a:endParaRPr>
          </a:p>
        </p:txBody>
      </p:sp>
      <p:sp>
        <p:nvSpPr>
          <p:cNvPr id="4" name="Скругленный прямоугольник 3">
            <a:hlinkClick r:id="rId2" action="ppaction://hlinksldjump"/>
          </p:cNvPr>
          <p:cNvSpPr/>
          <p:nvPr/>
        </p:nvSpPr>
        <p:spPr bwMode="auto">
          <a:xfrm>
            <a:off x="142844" y="6429396"/>
            <a:ext cx="1285884" cy="285752"/>
          </a:xfrm>
          <a:prstGeom prst="roundRect">
            <a:avLst/>
          </a:prstGeom>
          <a:solidFill>
            <a:srgbClr val="92D050"/>
          </a:solidFill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1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charset="0"/>
              </a:rPr>
              <a:t>Нове</a:t>
            </a:r>
            <a:r>
              <a:rPr kumimoji="0" lang="uk-UA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kumimoji="0" lang="uk-UA" sz="11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charset="0"/>
              </a:rPr>
              <a:t>питання</a:t>
            </a: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charset="0"/>
            </a:endParaRPr>
          </a:p>
        </p:txBody>
      </p:sp>
      <p:pic>
        <p:nvPicPr>
          <p:cNvPr id="6" name="Picture 8" descr="http://warweapons.ru/wp-content/uploads/2013/02/wpid-p4VYflo2HP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500174"/>
            <a:ext cx="5958084" cy="3429024"/>
          </a:xfrm>
          <a:prstGeom prst="rect">
            <a:avLst/>
          </a:prstGeom>
          <a:noFill/>
        </p:spPr>
      </p:pic>
      <p:pic>
        <p:nvPicPr>
          <p:cNvPr id="7" name="Picture 2" descr="http://ceolte.com/img/338.files/image05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43600" y="3101061"/>
            <a:ext cx="3600400" cy="3756939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7700" y="0"/>
            <a:ext cx="7848600" cy="1173162"/>
          </a:xfrm>
        </p:spPr>
        <p:txBody>
          <a:bodyPr/>
          <a:lstStyle/>
          <a:p>
            <a:pPr algn="ctr"/>
            <a:r>
              <a:rPr lang="uk-UA" sz="5400" dirty="0" smtClean="0">
                <a:solidFill>
                  <a:srgbClr val="0070C0"/>
                </a:solidFill>
              </a:rPr>
              <a:t>Питання задає…</a:t>
            </a:r>
            <a:endParaRPr lang="ru-RU" sz="5400" dirty="0">
              <a:solidFill>
                <a:srgbClr val="0070C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39406" y="1428736"/>
            <a:ext cx="500175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2800" dirty="0" smtClean="0">
                <a:solidFill>
                  <a:srgbClr val="000000"/>
                </a:solidFill>
              </a:rPr>
              <a:t>Іспанський мореплавець</a:t>
            </a:r>
          </a:p>
          <a:p>
            <a:pPr algn="ctr"/>
            <a:r>
              <a:rPr lang="uk-UA" sz="2800" dirty="0" smtClean="0">
                <a:solidFill>
                  <a:srgbClr val="000000"/>
                </a:solidFill>
              </a:rPr>
              <a:t>італійського походження…</a:t>
            </a:r>
            <a:endParaRPr lang="ru-RU" sz="2800" dirty="0">
              <a:solidFill>
                <a:srgbClr val="000000"/>
              </a:solidFill>
            </a:endParaRPr>
          </a:p>
        </p:txBody>
      </p:sp>
      <p:pic>
        <p:nvPicPr>
          <p:cNvPr id="5" name="Picture 4" descr="http://s.pikabu.ru/images/big_size_comm/2012-08_4/13454708859649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85786" y="2571744"/>
            <a:ext cx="3361395" cy="25277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TextBox 5"/>
          <p:cNvSpPr txBox="1"/>
          <p:nvPr/>
        </p:nvSpPr>
        <p:spPr>
          <a:xfrm>
            <a:off x="2643174" y="5143512"/>
            <a:ext cx="41197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smtClean="0">
                <a:solidFill>
                  <a:srgbClr val="C00000"/>
                </a:solidFill>
              </a:rPr>
              <a:t>Христофор Колумб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1472" y="1857364"/>
            <a:ext cx="807249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dirty="0" smtClean="0">
                <a:solidFill>
                  <a:srgbClr val="7030A0"/>
                </a:solidFill>
              </a:rPr>
              <a:t>Які із відомих островів я</a:t>
            </a:r>
          </a:p>
          <a:p>
            <a:r>
              <a:rPr lang="uk-UA" sz="4000" dirty="0" smtClean="0">
                <a:solidFill>
                  <a:srgbClr val="7030A0"/>
                </a:solidFill>
              </a:rPr>
              <a:t>назвав </a:t>
            </a:r>
            <a:r>
              <a:rPr lang="uk-UA" sz="4000" dirty="0" err="1" smtClean="0">
                <a:solidFill>
                  <a:srgbClr val="7030A0"/>
                </a:solidFill>
              </a:rPr>
              <a:t>“Собачими</a:t>
            </a:r>
            <a:r>
              <a:rPr lang="uk-UA" sz="4000" dirty="0" smtClean="0">
                <a:solidFill>
                  <a:srgbClr val="7030A0"/>
                </a:solidFill>
              </a:rPr>
              <a:t> </a:t>
            </a:r>
            <a:r>
              <a:rPr lang="uk-UA" sz="4000" dirty="0" err="1" smtClean="0">
                <a:solidFill>
                  <a:srgbClr val="7030A0"/>
                </a:solidFill>
              </a:rPr>
              <a:t>островами”</a:t>
            </a:r>
            <a:r>
              <a:rPr lang="uk-UA" sz="4000" dirty="0" smtClean="0">
                <a:solidFill>
                  <a:srgbClr val="7030A0"/>
                </a:solidFill>
              </a:rPr>
              <a:t> та чому?</a:t>
            </a:r>
            <a:endParaRPr lang="ru-RU" sz="4000" dirty="0">
              <a:solidFill>
                <a:srgbClr val="7030A0"/>
              </a:solidFill>
            </a:endParaRPr>
          </a:p>
        </p:txBody>
      </p:sp>
      <p:pic>
        <p:nvPicPr>
          <p:cNvPr id="2050" name="Picture 2" descr="C:\Documents and Settings\User\Рабочий стол\168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8" y="3500438"/>
            <a:ext cx="2071702" cy="2071702"/>
          </a:xfrm>
          <a:prstGeom prst="rect">
            <a:avLst/>
          </a:prstGeom>
          <a:noFill/>
        </p:spPr>
      </p:pic>
      <p:pic>
        <p:nvPicPr>
          <p:cNvPr id="4098" name="Picture 2" descr="C:\Documents and Settings\User\Рабочий стол\Новая папка\167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5008" y="2071678"/>
            <a:ext cx="2071702" cy="20717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4" grpId="1"/>
      <p:bldP spid="6" grpId="0"/>
      <p:bldP spid="6" grpId="1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7700" y="0"/>
            <a:ext cx="7848600" cy="1173162"/>
          </a:xfrm>
        </p:spPr>
        <p:txBody>
          <a:bodyPr/>
          <a:lstStyle/>
          <a:p>
            <a:pPr algn="ctr"/>
            <a:r>
              <a:rPr lang="uk-UA" sz="4400" dirty="0" smtClean="0">
                <a:solidFill>
                  <a:srgbClr val="002060"/>
                </a:solidFill>
              </a:rPr>
              <a:t>Канарські острови</a:t>
            </a:r>
            <a:endParaRPr lang="ru-RU" sz="4400" dirty="0">
              <a:solidFill>
                <a:srgbClr val="002060"/>
              </a:solidFill>
            </a:endParaRPr>
          </a:p>
        </p:txBody>
      </p:sp>
      <p:pic>
        <p:nvPicPr>
          <p:cNvPr id="8" name="Picture 2" descr="http://stat17.privet.ru/lr/0918710b7f3480dd0ff90c29bdbebfe5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214282" y="1142984"/>
            <a:ext cx="6572296" cy="4681497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2" descr="C:\Documents and Settings\User\Рабочий стол\Новая папка\734px-Canary_Islands_CoA.svg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072330" y="1513216"/>
            <a:ext cx="1785950" cy="1459905"/>
          </a:xfrm>
          <a:prstGeom prst="rect">
            <a:avLst/>
          </a:prstGeom>
          <a:noFill/>
        </p:spPr>
      </p:pic>
      <p:pic>
        <p:nvPicPr>
          <p:cNvPr id="10" name="Picture 4" descr="C:\Documents and Settings\User\Рабочий стол\Новая папка\Map_of_the_Canary_Islands.svg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000496" y="4429132"/>
            <a:ext cx="4990598" cy="2214578"/>
          </a:xfrm>
          <a:prstGeom prst="rect">
            <a:avLst/>
          </a:prstGeom>
          <a:noFill/>
        </p:spPr>
      </p:pic>
      <p:pic>
        <p:nvPicPr>
          <p:cNvPr id="11" name="Picture 3" descr="C:\Documents and Settings\User\Рабочий стол\Новая папка\Flag_of_the_Canary_Islands.svg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072330" y="3071809"/>
            <a:ext cx="1857363" cy="1238242"/>
          </a:xfrm>
          <a:prstGeom prst="rect">
            <a:avLst/>
          </a:prstGeom>
          <a:noFill/>
        </p:spPr>
      </p:pic>
      <p:sp>
        <p:nvSpPr>
          <p:cNvPr id="12" name="Овал 11"/>
          <p:cNvSpPr/>
          <p:nvPr/>
        </p:nvSpPr>
        <p:spPr bwMode="auto">
          <a:xfrm>
            <a:off x="4500562" y="2857496"/>
            <a:ext cx="914400" cy="914400"/>
          </a:xfrm>
          <a:prstGeom prst="ellipse">
            <a:avLst/>
          </a:prstGeom>
          <a:noFill/>
          <a:ln w="571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6" name="Скругленный прямоугольник 15">
            <a:hlinkClick r:id="rId6" action="ppaction://hlinksldjump"/>
          </p:cNvPr>
          <p:cNvSpPr/>
          <p:nvPr/>
        </p:nvSpPr>
        <p:spPr bwMode="auto">
          <a:xfrm>
            <a:off x="142844" y="6429396"/>
            <a:ext cx="1285884" cy="285752"/>
          </a:xfrm>
          <a:prstGeom prst="roundRect">
            <a:avLst/>
          </a:prstGeom>
          <a:solidFill>
            <a:srgbClr val="92D050"/>
          </a:solidFill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1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charset="0"/>
              </a:rPr>
              <a:t>Нове</a:t>
            </a:r>
            <a:r>
              <a:rPr kumimoji="0" lang="uk-UA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kumimoji="0" lang="uk-UA" sz="11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charset="0"/>
              </a:rPr>
              <a:t>питання</a:t>
            </a: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35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35" presetClass="emph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2" grpId="2" animBg="1"/>
      <p:bldP spid="12" grpId="3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7700" y="0"/>
            <a:ext cx="7848600" cy="1173162"/>
          </a:xfrm>
        </p:spPr>
        <p:txBody>
          <a:bodyPr/>
          <a:lstStyle/>
          <a:p>
            <a:pPr algn="ctr"/>
            <a:r>
              <a:rPr lang="uk-UA" sz="5400" dirty="0" smtClean="0">
                <a:solidFill>
                  <a:srgbClr val="0070C0"/>
                </a:solidFill>
              </a:rPr>
              <a:t>Питання задає…</a:t>
            </a:r>
            <a:endParaRPr lang="ru-RU" sz="5400" dirty="0">
              <a:solidFill>
                <a:srgbClr val="0070C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10268" y="1428736"/>
            <a:ext cx="49234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2800" dirty="0" smtClean="0">
                <a:solidFill>
                  <a:srgbClr val="000000"/>
                </a:solidFill>
              </a:rPr>
              <a:t>Мандрівник із Флоренції…</a:t>
            </a:r>
            <a:endParaRPr lang="ru-RU" sz="2800" dirty="0">
              <a:solidFill>
                <a:srgbClr val="0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43174" y="5143512"/>
            <a:ext cx="37197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err="1" smtClean="0">
                <a:solidFill>
                  <a:srgbClr val="C00000"/>
                </a:solidFill>
              </a:rPr>
              <a:t>Амеріго</a:t>
            </a:r>
            <a:r>
              <a:rPr lang="uk-UA" sz="3200" dirty="0" smtClean="0">
                <a:solidFill>
                  <a:srgbClr val="C00000"/>
                </a:solidFill>
              </a:rPr>
              <a:t> </a:t>
            </a:r>
            <a:r>
              <a:rPr lang="uk-UA" sz="3200" dirty="0" err="1" smtClean="0">
                <a:solidFill>
                  <a:srgbClr val="C00000"/>
                </a:solidFill>
              </a:rPr>
              <a:t>Веспуччі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0034" y="1142984"/>
            <a:ext cx="807249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dirty="0" smtClean="0">
                <a:solidFill>
                  <a:srgbClr val="7030A0"/>
                </a:solidFill>
              </a:rPr>
              <a:t>Припливши до берегів нового материка, я зробив висновок, що земля, відкрита Колумбом – не Азія, а невідомий великий </a:t>
            </a:r>
            <a:r>
              <a:rPr lang="uk-UA" sz="4000" dirty="0" err="1" smtClean="0">
                <a:solidFill>
                  <a:srgbClr val="7030A0"/>
                </a:solidFill>
              </a:rPr>
              <a:t>суходол</a:t>
            </a:r>
            <a:r>
              <a:rPr lang="uk-UA" sz="4000" dirty="0" smtClean="0">
                <a:solidFill>
                  <a:srgbClr val="7030A0"/>
                </a:solidFill>
              </a:rPr>
              <a:t> – Новий Світ. Яка частина світу, сподіваюсь, названа </a:t>
            </a:r>
            <a:r>
              <a:rPr lang="uk-UA" sz="4000" smtClean="0">
                <a:solidFill>
                  <a:srgbClr val="7030A0"/>
                </a:solidFill>
              </a:rPr>
              <a:t>моїм ім‘ям?</a:t>
            </a:r>
            <a:endParaRPr lang="ru-RU" sz="4000" dirty="0">
              <a:solidFill>
                <a:srgbClr val="7030A0"/>
              </a:solidFill>
            </a:endParaRPr>
          </a:p>
        </p:txBody>
      </p:sp>
      <p:pic>
        <p:nvPicPr>
          <p:cNvPr id="9" name="Picture 2" descr="http://0.tqn.com/d/historymedren/1/0/_/M/2/vespucci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71538" y="2143116"/>
            <a:ext cx="2448272" cy="2962409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050" name="Picture 2" descr="C:\Documents and Settings\User\Рабочий стол\Новая папка\167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2000240"/>
            <a:ext cx="3251200" cy="3251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4" grpId="1"/>
      <p:bldP spid="6" grpId="1"/>
      <p:bldP spid="6" grpId="2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7700" y="0"/>
            <a:ext cx="7848600" cy="1173162"/>
          </a:xfrm>
        </p:spPr>
        <p:txBody>
          <a:bodyPr/>
          <a:lstStyle/>
          <a:p>
            <a:pPr algn="ctr"/>
            <a:r>
              <a:rPr lang="uk-UA" sz="4400" dirty="0" smtClean="0">
                <a:solidFill>
                  <a:srgbClr val="002060"/>
                </a:solidFill>
              </a:rPr>
              <a:t>Америка</a:t>
            </a:r>
            <a:endParaRPr lang="ru-RU" sz="4400" dirty="0">
              <a:solidFill>
                <a:srgbClr val="002060"/>
              </a:solidFill>
            </a:endParaRPr>
          </a:p>
        </p:txBody>
      </p:sp>
      <p:pic>
        <p:nvPicPr>
          <p:cNvPr id="14" name="Picture 2" descr="http://young.rzd.ru/dbmm/images/41/4624/6936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4678" y="1500174"/>
            <a:ext cx="5715000" cy="344805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15" name="Picture 4" descr="http://www.robinsonlibrary.com/america/discovery/graphics/vespucci2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714488"/>
            <a:ext cx="5357850" cy="4362821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5" name="Скругленный прямоугольник 4">
            <a:hlinkClick r:id="rId4" action="ppaction://hlinksldjump"/>
          </p:cNvPr>
          <p:cNvSpPr/>
          <p:nvPr/>
        </p:nvSpPr>
        <p:spPr bwMode="auto">
          <a:xfrm>
            <a:off x="142844" y="6429396"/>
            <a:ext cx="1285884" cy="285752"/>
          </a:xfrm>
          <a:prstGeom prst="roundRect">
            <a:avLst/>
          </a:prstGeom>
          <a:solidFill>
            <a:srgbClr val="92D050"/>
          </a:solidFill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1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charset="0"/>
              </a:rPr>
              <a:t>Нове</a:t>
            </a:r>
            <a:r>
              <a:rPr kumimoji="0" lang="uk-UA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kumimoji="0" lang="uk-UA" sz="11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charset="0"/>
              </a:rPr>
              <a:t>питання</a:t>
            </a: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7700" y="0"/>
            <a:ext cx="7848600" cy="1173162"/>
          </a:xfrm>
        </p:spPr>
        <p:txBody>
          <a:bodyPr/>
          <a:lstStyle/>
          <a:p>
            <a:pPr algn="ctr"/>
            <a:r>
              <a:rPr lang="uk-UA" sz="5400" dirty="0" smtClean="0">
                <a:solidFill>
                  <a:srgbClr val="0070C0"/>
                </a:solidFill>
              </a:rPr>
              <a:t>Питання задає…</a:t>
            </a:r>
            <a:endParaRPr lang="ru-RU" sz="5400" dirty="0">
              <a:solidFill>
                <a:srgbClr val="0070C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00166" y="1357298"/>
            <a:ext cx="596778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2800" dirty="0" smtClean="0">
                <a:solidFill>
                  <a:srgbClr val="000000"/>
                </a:solidFill>
              </a:rPr>
              <a:t>Португальський мореплавець…</a:t>
            </a:r>
          </a:p>
          <a:p>
            <a:pPr algn="ctr"/>
            <a:endParaRPr lang="ru-RU" sz="2800" dirty="0">
              <a:solidFill>
                <a:srgbClr val="0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43174" y="5143512"/>
            <a:ext cx="382367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err="1" smtClean="0">
                <a:solidFill>
                  <a:srgbClr val="C00000"/>
                </a:solidFill>
              </a:rPr>
              <a:t>Фернан</a:t>
            </a:r>
            <a:r>
              <a:rPr lang="uk-UA" sz="3200" dirty="0" smtClean="0">
                <a:solidFill>
                  <a:srgbClr val="C00000"/>
                </a:solidFill>
              </a:rPr>
              <a:t> Магеллан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1472" y="1428736"/>
            <a:ext cx="807249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dirty="0" smtClean="0">
                <a:solidFill>
                  <a:srgbClr val="7030A0"/>
                </a:solidFill>
              </a:rPr>
              <a:t>Під час навколосвітньої подорожі я відкрив Тихий океан, Філіппінські острови, острів Вогняна Земля. Чому вони отримали такі назви?</a:t>
            </a:r>
            <a:endParaRPr lang="ru-RU" sz="4000" dirty="0">
              <a:solidFill>
                <a:srgbClr val="7030A0"/>
              </a:solidFill>
            </a:endParaRPr>
          </a:p>
        </p:txBody>
      </p:sp>
      <p:pic>
        <p:nvPicPr>
          <p:cNvPr id="8" name="Picture 4" descr="http://img837.imageshack.us/img837/826/ferdinandmagellan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2285992"/>
            <a:ext cx="2520280" cy="28072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7" name="Picture 3" descr="C:\Documents and Settings\User\Рабочий стол\083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2071678"/>
            <a:ext cx="3251200" cy="3251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4" grpId="1"/>
      <p:bldP spid="6" grpId="0"/>
      <p:bldP spid="6" grpId="1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www.200stran.ru/images/maps/1287673924_d62e8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71538" y="2000240"/>
            <a:ext cx="6832875" cy="4680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Овал 5"/>
          <p:cNvSpPr/>
          <p:nvPr/>
        </p:nvSpPr>
        <p:spPr bwMode="auto">
          <a:xfrm>
            <a:off x="1214414" y="4429132"/>
            <a:ext cx="1500198" cy="928694"/>
          </a:xfrm>
          <a:prstGeom prst="ellipse">
            <a:avLst/>
          </a:prstGeom>
          <a:noFill/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charset="0"/>
              </a:rPr>
              <a:t>Тихий</a:t>
            </a:r>
          </a:p>
          <a:p>
            <a:pPr marL="0" marR="0" indent="0" algn="l" defTabSz="914400" rtl="0" eaLnBrk="1" fontAlgn="base" latinLnBrk="0" hangingPunct="1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b="0" dirty="0" smtClean="0">
                <a:solidFill>
                  <a:srgbClr val="C00000"/>
                </a:solidFill>
              </a:rPr>
              <a:t>океан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charset="0"/>
            </a:endParaRPr>
          </a:p>
        </p:txBody>
      </p:sp>
      <p:sp>
        <p:nvSpPr>
          <p:cNvPr id="7" name="Овал 6"/>
          <p:cNvSpPr/>
          <p:nvPr/>
        </p:nvSpPr>
        <p:spPr bwMode="auto">
          <a:xfrm>
            <a:off x="2071670" y="5429264"/>
            <a:ext cx="2071702" cy="1285884"/>
          </a:xfrm>
          <a:prstGeom prst="ellipse">
            <a:avLst/>
          </a:prstGeom>
          <a:noFill/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b="0" dirty="0" smtClean="0">
                <a:solidFill>
                  <a:srgbClr val="C00000"/>
                </a:solidFill>
              </a:rPr>
              <a:t>о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charset="0"/>
              </a:rPr>
              <a:t>-в</a:t>
            </a:r>
          </a:p>
          <a:p>
            <a:pPr marL="0" marR="0" indent="0" algn="ctr" defTabSz="914400" rtl="0" eaLnBrk="1" fontAlgn="base" latinLnBrk="0" hangingPunct="1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b="0" dirty="0" smtClean="0">
                <a:solidFill>
                  <a:srgbClr val="C00000"/>
                </a:solidFill>
              </a:rPr>
              <a:t>Вогняна</a:t>
            </a:r>
          </a:p>
          <a:p>
            <a:pPr marL="0" marR="0" indent="0" algn="ctr" defTabSz="914400" rtl="0" eaLnBrk="1" fontAlgn="base" latinLnBrk="0" hangingPunct="1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charset="0"/>
              </a:rPr>
              <a:t>Земля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charset="0"/>
            </a:endParaRPr>
          </a:p>
        </p:txBody>
      </p:sp>
      <p:sp>
        <p:nvSpPr>
          <p:cNvPr id="8" name="Овал 7"/>
          <p:cNvSpPr/>
          <p:nvPr/>
        </p:nvSpPr>
        <p:spPr bwMode="auto">
          <a:xfrm>
            <a:off x="5929322" y="4286256"/>
            <a:ext cx="2571768" cy="914400"/>
          </a:xfrm>
          <a:prstGeom prst="ellipse">
            <a:avLst/>
          </a:prstGeom>
          <a:noFill/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charset="0"/>
              </a:rPr>
              <a:t>Філіппінські о-ви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charset="0"/>
            </a:endParaRPr>
          </a:p>
        </p:txBody>
      </p:sp>
      <p:sp>
        <p:nvSpPr>
          <p:cNvPr id="9" name="Овал 8"/>
          <p:cNvSpPr/>
          <p:nvPr/>
        </p:nvSpPr>
        <p:spPr bwMode="auto">
          <a:xfrm>
            <a:off x="6143636" y="2143116"/>
            <a:ext cx="2571768" cy="914400"/>
          </a:xfrm>
          <a:prstGeom prst="ellipse">
            <a:avLst/>
          </a:prstGeom>
          <a:noFill/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charset="0"/>
              </a:rPr>
              <a:t>Філіппінські о-ви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00034" y="142852"/>
            <a:ext cx="7748275" cy="21570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300"/>
              </a:lnSpc>
            </a:pPr>
            <a:r>
              <a:rPr lang="uk-UA" b="0" dirty="0" err="1" smtClean="0">
                <a:solidFill>
                  <a:srgbClr val="002060"/>
                </a:solidFill>
              </a:rPr>
              <a:t>“Велике</a:t>
            </a:r>
            <a:r>
              <a:rPr lang="uk-UA" b="0" dirty="0" smtClean="0">
                <a:solidFill>
                  <a:srgbClr val="002060"/>
                </a:solidFill>
              </a:rPr>
              <a:t> Південне </a:t>
            </a:r>
            <a:r>
              <a:rPr lang="uk-UA" b="0" dirty="0" err="1" smtClean="0">
                <a:solidFill>
                  <a:srgbClr val="002060"/>
                </a:solidFill>
              </a:rPr>
              <a:t>море”</a:t>
            </a:r>
            <a:r>
              <a:rPr lang="uk-UA" b="0" dirty="0" smtClean="0">
                <a:solidFill>
                  <a:srgbClr val="002060"/>
                </a:solidFill>
              </a:rPr>
              <a:t> названо </a:t>
            </a:r>
            <a:r>
              <a:rPr lang="uk-UA" dirty="0" smtClean="0">
                <a:solidFill>
                  <a:srgbClr val="002060"/>
                </a:solidFill>
              </a:rPr>
              <a:t>Тихим океаном</a:t>
            </a:r>
          </a:p>
          <a:p>
            <a:pPr>
              <a:lnSpc>
                <a:spcPts val="2300"/>
              </a:lnSpc>
            </a:pPr>
            <a:r>
              <a:rPr lang="uk-UA" b="0" dirty="0" smtClean="0">
                <a:solidFill>
                  <a:srgbClr val="002060"/>
                </a:solidFill>
              </a:rPr>
              <a:t>тому, що восени океан зазвичай спокійний, шторми</a:t>
            </a:r>
          </a:p>
          <a:p>
            <a:pPr>
              <a:lnSpc>
                <a:spcPts val="2300"/>
              </a:lnSpc>
            </a:pPr>
            <a:r>
              <a:rPr lang="uk-UA" b="0" dirty="0" smtClean="0">
                <a:solidFill>
                  <a:srgbClr val="002060"/>
                </a:solidFill>
              </a:rPr>
              <a:t>бувають рідко;</a:t>
            </a:r>
          </a:p>
          <a:p>
            <a:pPr>
              <a:lnSpc>
                <a:spcPts val="2300"/>
              </a:lnSpc>
            </a:pPr>
            <a:r>
              <a:rPr lang="uk-UA" dirty="0" smtClean="0">
                <a:solidFill>
                  <a:srgbClr val="002060"/>
                </a:solidFill>
              </a:rPr>
              <a:t>Острів Вогняна Земля </a:t>
            </a:r>
            <a:r>
              <a:rPr lang="uk-UA" b="0" dirty="0" smtClean="0">
                <a:solidFill>
                  <a:srgbClr val="002060"/>
                </a:solidFill>
              </a:rPr>
              <a:t>– відбувалось виверження</a:t>
            </a:r>
          </a:p>
          <a:p>
            <a:pPr>
              <a:lnSpc>
                <a:spcPts val="2300"/>
              </a:lnSpc>
            </a:pPr>
            <a:r>
              <a:rPr lang="uk-UA" b="0" dirty="0" smtClean="0">
                <a:solidFill>
                  <a:srgbClr val="002060"/>
                </a:solidFill>
              </a:rPr>
              <a:t>Вулкана;</a:t>
            </a:r>
          </a:p>
          <a:p>
            <a:pPr>
              <a:lnSpc>
                <a:spcPts val="2300"/>
              </a:lnSpc>
            </a:pPr>
            <a:r>
              <a:rPr lang="uk-UA" dirty="0" smtClean="0">
                <a:solidFill>
                  <a:srgbClr val="002060"/>
                </a:solidFill>
              </a:rPr>
              <a:t>Філіппінські острови </a:t>
            </a:r>
            <a:r>
              <a:rPr lang="uk-UA" b="0" dirty="0" smtClean="0">
                <a:solidFill>
                  <a:srgbClr val="002060"/>
                </a:solidFill>
              </a:rPr>
              <a:t>– на честь іспанського короля</a:t>
            </a:r>
          </a:p>
          <a:p>
            <a:pPr>
              <a:lnSpc>
                <a:spcPts val="2300"/>
              </a:lnSpc>
            </a:pPr>
            <a:r>
              <a:rPr lang="uk-UA" b="0" dirty="0" err="1" smtClean="0">
                <a:solidFill>
                  <a:srgbClr val="002060"/>
                </a:solidFill>
              </a:rPr>
              <a:t>Філіппа</a:t>
            </a:r>
            <a:r>
              <a:rPr lang="uk-UA" b="0" dirty="0" smtClean="0">
                <a:solidFill>
                  <a:srgbClr val="002060"/>
                </a:solidFill>
              </a:rPr>
              <a:t> ІІ.</a:t>
            </a:r>
            <a:endParaRPr lang="ru-RU" b="0" dirty="0">
              <a:solidFill>
                <a:srgbClr val="002060"/>
              </a:solidFill>
            </a:endParaRPr>
          </a:p>
        </p:txBody>
      </p:sp>
      <p:sp>
        <p:nvSpPr>
          <p:cNvPr id="10" name="Скругленный прямоугольник 9">
            <a:hlinkClick r:id="rId3" action="ppaction://hlinksldjump"/>
          </p:cNvPr>
          <p:cNvSpPr/>
          <p:nvPr/>
        </p:nvSpPr>
        <p:spPr bwMode="auto">
          <a:xfrm>
            <a:off x="142844" y="6429396"/>
            <a:ext cx="1285884" cy="285752"/>
          </a:xfrm>
          <a:prstGeom prst="roundRect">
            <a:avLst/>
          </a:prstGeom>
          <a:solidFill>
            <a:srgbClr val="92D050"/>
          </a:solidFill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1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charset="0"/>
              </a:rPr>
              <a:t>Нове</a:t>
            </a:r>
            <a:r>
              <a:rPr kumimoji="0" lang="uk-UA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kumimoji="0" lang="uk-UA" sz="11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charset="0"/>
              </a:rPr>
              <a:t>питання</a:t>
            </a: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7700" y="0"/>
            <a:ext cx="7848600" cy="1173162"/>
          </a:xfrm>
        </p:spPr>
        <p:txBody>
          <a:bodyPr/>
          <a:lstStyle/>
          <a:p>
            <a:pPr algn="ctr"/>
            <a:r>
              <a:rPr lang="uk-UA" sz="5400" dirty="0" smtClean="0">
                <a:solidFill>
                  <a:srgbClr val="0070C0"/>
                </a:solidFill>
              </a:rPr>
              <a:t>Питання задає…</a:t>
            </a:r>
            <a:endParaRPr lang="ru-RU" sz="5400" dirty="0">
              <a:solidFill>
                <a:srgbClr val="0070C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889983" y="1357298"/>
            <a:ext cx="536403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2800" dirty="0" smtClean="0">
                <a:solidFill>
                  <a:srgbClr val="000000"/>
                </a:solidFill>
              </a:rPr>
              <a:t>Венеціанський мандрівник…</a:t>
            </a:r>
          </a:p>
          <a:p>
            <a:pPr algn="ctr"/>
            <a:endParaRPr lang="ru-RU" sz="2800" dirty="0">
              <a:solidFill>
                <a:srgbClr val="0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65361" y="5143512"/>
            <a:ext cx="261327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smtClean="0">
                <a:solidFill>
                  <a:srgbClr val="C00000"/>
                </a:solidFill>
              </a:rPr>
              <a:t>Марко Поло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0034" y="1285860"/>
            <a:ext cx="807249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dirty="0" smtClean="0">
                <a:solidFill>
                  <a:srgbClr val="7030A0"/>
                </a:solidFill>
              </a:rPr>
              <a:t>У 1298 році я написав книгу про свої подорожі на схід. Навіть Х.Колумб (200 років потому) заглядав до неї. Які відповіді на свої питання шукали Колумб та інші мандрівники?</a:t>
            </a:r>
            <a:endParaRPr lang="ru-RU" sz="4000" dirty="0">
              <a:solidFill>
                <a:srgbClr val="7030A0"/>
              </a:solidFill>
            </a:endParaRPr>
          </a:p>
        </p:txBody>
      </p:sp>
      <p:pic>
        <p:nvPicPr>
          <p:cNvPr id="3074" name="Picture 2" descr="C:\Documents and Settings\User\Рабочий стол\Новая папка\167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28" y="1857364"/>
            <a:ext cx="3251200" cy="3251200"/>
          </a:xfrm>
          <a:prstGeom prst="rect">
            <a:avLst/>
          </a:prstGeom>
          <a:noFill/>
        </p:spPr>
      </p:pic>
      <p:pic>
        <p:nvPicPr>
          <p:cNvPr id="3075" name="Picture 3" descr="C:\Documents and Settings\User\Рабочий стол\200px-Marco_Polo_portrai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2000240"/>
            <a:ext cx="2275433" cy="30718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4" grpId="1"/>
      <p:bldP spid="6" grpId="0"/>
      <p:bldP spid="6" grpId="1"/>
      <p:bldP spid="7" grpId="0"/>
    </p:bldLst>
  </p:timing>
</p:sld>
</file>

<file path=ppt/theme/theme1.xml><?xml version="1.0" encoding="utf-8"?>
<a:theme xmlns:a="http://schemas.openxmlformats.org/drawingml/2006/main" name="гео компас6">
  <a:themeElements>
    <a:clrScheme name="Другая 13">
      <a:dk1>
        <a:srgbClr val="0070C0"/>
      </a:dk1>
      <a:lt1>
        <a:srgbClr val="FFFFFF"/>
      </a:lt1>
      <a:dk2>
        <a:srgbClr val="0070C0"/>
      </a:dk2>
      <a:lt2>
        <a:srgbClr val="FFCC66"/>
      </a:lt2>
      <a:accent1>
        <a:srgbClr val="3366CC"/>
      </a:accent1>
      <a:accent2>
        <a:srgbClr val="0099CC"/>
      </a:accent2>
      <a:accent3>
        <a:srgbClr val="AAC0C0"/>
      </a:accent3>
      <a:accent4>
        <a:srgbClr val="DADADA"/>
      </a:accent4>
      <a:accent5>
        <a:srgbClr val="ADB8E2"/>
      </a:accent5>
      <a:accent6>
        <a:srgbClr val="008AB9"/>
      </a:accent6>
      <a:hlink>
        <a:srgbClr val="FFFF00"/>
      </a:hlink>
      <a:folHlink>
        <a:srgbClr val="FF000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ms_pptpostmortem_tp01018455 1">
        <a:dk1>
          <a:srgbClr val="003366"/>
        </a:dk1>
        <a:lt1>
          <a:srgbClr val="FFFFFF"/>
        </a:lt1>
        <a:dk2>
          <a:srgbClr val="008080"/>
        </a:dk2>
        <a:lt2>
          <a:srgbClr val="FFCC66"/>
        </a:lt2>
        <a:accent1>
          <a:srgbClr val="3366CC"/>
        </a:accent1>
        <a:accent2>
          <a:srgbClr val="0099CC"/>
        </a:accent2>
        <a:accent3>
          <a:srgbClr val="AAC0C0"/>
        </a:accent3>
        <a:accent4>
          <a:srgbClr val="DADADA"/>
        </a:accent4>
        <a:accent5>
          <a:srgbClr val="ADB8E2"/>
        </a:accent5>
        <a:accent6>
          <a:srgbClr val="008AB9"/>
        </a:accent6>
        <a:hlink>
          <a:srgbClr val="999933"/>
        </a:hlink>
        <a:folHlink>
          <a:srgbClr val="00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_pptpostmortem_tp01018455 2">
        <a:dk1>
          <a:srgbClr val="4D4D4D"/>
        </a:dk1>
        <a:lt1>
          <a:srgbClr val="D6EFD0"/>
        </a:lt1>
        <a:dk2>
          <a:srgbClr val="336699"/>
        </a:dk2>
        <a:lt2>
          <a:srgbClr val="65B5D1"/>
        </a:lt2>
        <a:accent1>
          <a:srgbClr val="9BB9C3"/>
        </a:accent1>
        <a:accent2>
          <a:srgbClr val="99CCFF"/>
        </a:accent2>
        <a:accent3>
          <a:srgbClr val="E8F6E4"/>
        </a:accent3>
        <a:accent4>
          <a:srgbClr val="404040"/>
        </a:accent4>
        <a:accent5>
          <a:srgbClr val="CBD9DE"/>
        </a:accent5>
        <a:accent6>
          <a:srgbClr val="8AB9E7"/>
        </a:accent6>
        <a:hlink>
          <a:srgbClr val="009999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postmortem_tp01018455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969696"/>
        </a:accent1>
        <a:accent2>
          <a:srgbClr val="EAEAEA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D4D4D4"/>
        </a:accent6>
        <a:hlink>
          <a:srgbClr val="5F5F5F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postmortem_tp01018455 4">
        <a:dk1>
          <a:srgbClr val="003300"/>
        </a:dk1>
        <a:lt1>
          <a:srgbClr val="FFFFFF"/>
        </a:lt1>
        <a:dk2>
          <a:srgbClr val="336600"/>
        </a:dk2>
        <a:lt2>
          <a:srgbClr val="FFCC66"/>
        </a:lt2>
        <a:accent1>
          <a:srgbClr val="996633"/>
        </a:accent1>
        <a:accent2>
          <a:srgbClr val="0099CC"/>
        </a:accent2>
        <a:accent3>
          <a:srgbClr val="ADB8AA"/>
        </a:accent3>
        <a:accent4>
          <a:srgbClr val="DADADA"/>
        </a:accent4>
        <a:accent5>
          <a:srgbClr val="CAB8AD"/>
        </a:accent5>
        <a:accent6>
          <a:srgbClr val="008AB9"/>
        </a:accent6>
        <a:hlink>
          <a:srgbClr val="FF9933"/>
        </a:hlink>
        <a:folHlink>
          <a:srgbClr val="00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_pptpostmortem_tp01018455 5">
        <a:dk1>
          <a:srgbClr val="100000"/>
        </a:dk1>
        <a:lt1>
          <a:srgbClr val="FFFFFF"/>
        </a:lt1>
        <a:dk2>
          <a:srgbClr val="800000"/>
        </a:dk2>
        <a:lt2>
          <a:srgbClr val="FFCC66"/>
        </a:lt2>
        <a:accent1>
          <a:srgbClr val="003366"/>
        </a:accent1>
        <a:accent2>
          <a:srgbClr val="996633"/>
        </a:accent2>
        <a:accent3>
          <a:srgbClr val="C0AAAA"/>
        </a:accent3>
        <a:accent4>
          <a:srgbClr val="DADADA"/>
        </a:accent4>
        <a:accent5>
          <a:srgbClr val="AAADB8"/>
        </a:accent5>
        <a:accent6>
          <a:srgbClr val="8A5C2D"/>
        </a:accent6>
        <a:hlink>
          <a:srgbClr val="336699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_pptpostmortem_tp01018455 6">
        <a:dk1>
          <a:srgbClr val="666633"/>
        </a:dk1>
        <a:lt1>
          <a:srgbClr val="FFFFFF"/>
        </a:lt1>
        <a:dk2>
          <a:srgbClr val="CC9900"/>
        </a:dk2>
        <a:lt2>
          <a:srgbClr val="DDDDDD"/>
        </a:lt2>
        <a:accent1>
          <a:srgbClr val="CC6600"/>
        </a:accent1>
        <a:accent2>
          <a:srgbClr val="996633"/>
        </a:accent2>
        <a:accent3>
          <a:srgbClr val="E2CAAA"/>
        </a:accent3>
        <a:accent4>
          <a:srgbClr val="DADADA"/>
        </a:accent4>
        <a:accent5>
          <a:srgbClr val="E2B8AA"/>
        </a:accent5>
        <a:accent6>
          <a:srgbClr val="8A5C2D"/>
        </a:accent6>
        <a:hlink>
          <a:srgbClr val="663300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400</TotalTime>
  <Words>425</Words>
  <Application>Microsoft Office PowerPoint</Application>
  <PresentationFormat>Экран (4:3)</PresentationFormat>
  <Paragraphs>88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гео компас6</vt:lpstr>
      <vt:lpstr>ГЕОГРАФІЧНЕ ПІЗНАННЯ ЗЕМЛІ</vt:lpstr>
      <vt:lpstr>Презентация PowerPoint</vt:lpstr>
      <vt:lpstr>Питання задає…</vt:lpstr>
      <vt:lpstr>Канарські острови</vt:lpstr>
      <vt:lpstr>Питання задає…</vt:lpstr>
      <vt:lpstr>Америка</vt:lpstr>
      <vt:lpstr>Питання задає…</vt:lpstr>
      <vt:lpstr>Презентация PowerPoint</vt:lpstr>
      <vt:lpstr>Питання задає…</vt:lpstr>
      <vt:lpstr>Мріяли знайти морський шлях на схід до Індії та Китаю</vt:lpstr>
      <vt:lpstr>Питання задає…</vt:lpstr>
      <vt:lpstr>Відкрити шлях в Індію навколо Африки</vt:lpstr>
      <vt:lpstr>Питання задає…</vt:lpstr>
      <vt:lpstr>Берингова протока Берингове море </vt:lpstr>
      <vt:lpstr>Питання задають…</vt:lpstr>
      <vt:lpstr>Материк Австралія </vt:lpstr>
      <vt:lpstr>Питання задає…</vt:lpstr>
      <vt:lpstr>Станція “Академік Вернадський” </vt:lpstr>
      <vt:lpstr>Питання задає…</vt:lpstr>
      <vt:lpstr>Перша російська навколосвітня експедиція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[Название проекта] Анализ причин неудачи</dc:title>
  <dc:creator>Пользователь</dc:creator>
  <cp:lastModifiedBy>Ира</cp:lastModifiedBy>
  <cp:revision>53</cp:revision>
  <dcterms:created xsi:type="dcterms:W3CDTF">2010-08-01T17:57:16Z</dcterms:created>
  <dcterms:modified xsi:type="dcterms:W3CDTF">2014-10-15T22:19:09Z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1138678</vt:lpwstr>
  </property>
  <property fmtid="{D5CDD505-2E9C-101B-9397-08002B2CF9AE}" name="NXPowerLiteVersion" pid="3">
    <vt:lpwstr>D4.1.4</vt:lpwstr>
  </property>
  <property fmtid="{D5CDD505-2E9C-101B-9397-08002B2CF9AE}" name="_TemplateID" pid="4">
    <vt:lpwstr>TC010184551049</vt:lpwstr>
  </property>
</Properties>
</file>